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2" r:id="rId4"/>
    <p:sldId id="270" r:id="rId5"/>
    <p:sldId id="258" r:id="rId6"/>
    <p:sldId id="259" r:id="rId7"/>
    <p:sldId id="261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heme" Target="theme/theme1.xml"/><Relationship Id="rId4" Type="http://schemas.openxmlformats.org/officeDocument/2006/relationships/slide" Target="slides/slide3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printerSettings" Target="printerSettings/printerSettings1.bin"/><Relationship Id="rId19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A9E54-D92A-0C40-89D6-DAD35DA1D836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51D68-9E86-054F-BF76-017C466CF5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NQUE: Non</a:t>
            </a:r>
            <a:r>
              <a:rPr lang="en-US" baseline="0" dirty="0" smtClean="0"/>
              <a:t>-Queued. </a:t>
            </a:r>
            <a:r>
              <a:rPr lang="en-US" baseline="0" dirty="0" err="1" smtClean="0"/>
              <a:t>Sus</a:t>
            </a:r>
            <a:r>
              <a:rPr lang="en-US" baseline="0" dirty="0" smtClean="0"/>
              <a:t> from </a:t>
            </a:r>
            <a:r>
              <a:rPr lang="en-US" baseline="0" dirty="0" err="1" smtClean="0"/>
              <a:t>sunum_queued</a:t>
            </a:r>
            <a:r>
              <a:rPr lang="en-US" baseline="0" dirty="0" smtClean="0"/>
              <a:t> table</a:t>
            </a:r>
          </a:p>
          <a:p>
            <a:r>
              <a:rPr lang="en-US" baseline="0" dirty="0" smtClean="0"/>
              <a:t>REDY: Ready: Peer nodes already queried</a:t>
            </a:r>
          </a:p>
          <a:p>
            <a:r>
              <a:rPr lang="en-US" baseline="0" dirty="0" smtClean="0"/>
              <a:t>BQUED: Being Queued: </a:t>
            </a:r>
            <a:r>
              <a:rPr lang="en-US" baseline="0" dirty="0" err="1" smtClean="0"/>
              <a:t>SUs</a:t>
            </a:r>
            <a:r>
              <a:rPr lang="en-US" baseline="0" dirty="0" smtClean="0"/>
              <a:t> are queued into thread manager priority queue</a:t>
            </a:r>
          </a:p>
          <a:p>
            <a:r>
              <a:rPr lang="en-US" baseline="0" dirty="0" smtClean="0"/>
              <a:t>QUED: Queued: SU being handle by thread</a:t>
            </a:r>
          </a:p>
          <a:p>
            <a:r>
              <a:rPr lang="en-US" baseline="0" dirty="0" smtClean="0"/>
              <a:t>DONE: Final state, SU in </a:t>
            </a:r>
            <a:r>
              <a:rPr lang="en-US" baseline="0" dirty="0" err="1" smtClean="0"/>
              <a:t>SUMs</a:t>
            </a:r>
            <a:endParaRPr lang="en-US" baseline="0" dirty="0" smtClean="0"/>
          </a:p>
          <a:p>
            <a:r>
              <a:rPr lang="en-US" baseline="0" dirty="0" smtClean="0"/>
              <a:t>FAIL: Same error encounter. </a:t>
            </a:r>
            <a:r>
              <a:rPr lang="en-US" baseline="0" dirty="0" err="1" smtClean="0"/>
              <a:t>Retriable</a:t>
            </a:r>
            <a:endParaRPr lang="en-US" baseline="0" dirty="0" smtClean="0"/>
          </a:p>
          <a:p>
            <a:r>
              <a:rPr lang="en-US" baseline="0" dirty="0" smtClean="0"/>
              <a:t>PNDG: Pending: Tier2 nodes. Waiting for </a:t>
            </a:r>
            <a:r>
              <a:rPr lang="en-US" baseline="0" dirty="0" err="1" smtClean="0"/>
              <a:t>SUs</a:t>
            </a:r>
            <a:r>
              <a:rPr lang="en-US" baseline="0" dirty="0" smtClean="0"/>
              <a:t> to be mirror upstream</a:t>
            </a:r>
          </a:p>
          <a:p>
            <a:r>
              <a:rPr lang="en-US" baseline="0" dirty="0" smtClean="0"/>
              <a:t>INVD: Invalid: SU not found in Authoritative node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51D68-9E86-054F-BF76-017C466CF58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GDMP</a:t>
            </a:r>
            <a:r>
              <a:rPr lang="en-US" baseline="0" dirty="0" smtClean="0"/>
              <a:t>. Just reading the documentation would have taken me longer than developing the JMD.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51D68-9E86-054F-BF76-017C466CF58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7F12-7CB1-7347-8A5C-9505CB7503B1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7769-1D65-A244-B91A-DDB906EC2C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7F12-7CB1-7347-8A5C-9505CB7503B1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7769-1D65-A244-B91A-DDB906EC2C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7F12-7CB1-7347-8A5C-9505CB7503B1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7769-1D65-A244-B91A-DDB906EC2C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7F12-7CB1-7347-8A5C-9505CB7503B1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7769-1D65-A244-B91A-DDB906EC2C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7F12-7CB1-7347-8A5C-9505CB7503B1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7769-1D65-A244-B91A-DDB906EC2C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7F12-7CB1-7347-8A5C-9505CB7503B1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7769-1D65-A244-B91A-DDB906EC2C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7F12-7CB1-7347-8A5C-9505CB7503B1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7769-1D65-A244-B91A-DDB906EC2C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7F12-7CB1-7347-8A5C-9505CB7503B1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7769-1D65-A244-B91A-DDB906EC2C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7F12-7CB1-7347-8A5C-9505CB7503B1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7769-1D65-A244-B91A-DDB906EC2C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7F12-7CB1-7347-8A5C-9505CB7503B1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7769-1D65-A244-B91A-DDB906EC2C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7F12-7CB1-7347-8A5C-9505CB7503B1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7769-1D65-A244-B91A-DDB906EC2C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7F12-7CB1-7347-8A5C-9505CB7503B1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D7769-1D65-A244-B91A-DDB906EC2C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vso.tuc.noao.edu/VSO/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JMD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Java/JSOC? Mirroring Daemon)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384300" y="360045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Authors:</a:t>
            </a:r>
          </a:p>
          <a:p>
            <a:r>
              <a:rPr lang="en-US" dirty="0" smtClean="0"/>
              <a:t>Igor </a:t>
            </a:r>
            <a:r>
              <a:rPr lang="en-US" dirty="0" err="1" smtClean="0"/>
              <a:t>Suárez</a:t>
            </a:r>
            <a:r>
              <a:rPr lang="en-US" dirty="0" smtClean="0"/>
              <a:t> </a:t>
            </a:r>
            <a:r>
              <a:rPr lang="en-US" dirty="0" err="1" smtClean="0"/>
              <a:t>Solá</a:t>
            </a:r>
            <a:endParaRPr lang="en-US" dirty="0" smtClean="0"/>
          </a:p>
          <a:p>
            <a:r>
              <a:rPr lang="en-US" dirty="0" err="1" smtClean="0"/>
              <a:t>Alisdair</a:t>
            </a:r>
            <a:r>
              <a:rPr lang="en-US" dirty="0" smtClean="0"/>
              <a:t> </a:t>
            </a:r>
            <a:r>
              <a:rPr lang="en-US" dirty="0" smtClean="0"/>
              <a:t>Davey</a:t>
            </a:r>
            <a:endParaRPr lang="en-US" dirty="0" smtClean="0"/>
          </a:p>
          <a:p>
            <a:r>
              <a:rPr lang="en-US" dirty="0" smtClean="0"/>
              <a:t>Joe </a:t>
            </a:r>
            <a:r>
              <a:rPr lang="en-US" dirty="0" err="1" smtClean="0"/>
              <a:t>Hourclé</a:t>
            </a:r>
            <a:endParaRPr lang="en-US" dirty="0" smtClean="0"/>
          </a:p>
          <a:p>
            <a:r>
              <a:rPr lang="en-US" dirty="0" smtClean="0"/>
              <a:t>VSO </a:t>
            </a:r>
            <a:r>
              <a:rPr lang="en-US" dirty="0" smtClean="0"/>
              <a:t>Team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NQUE: (</a:t>
            </a:r>
            <a:r>
              <a:rPr lang="en-US" i="1" dirty="0" smtClean="0"/>
              <a:t>Non</a:t>
            </a:r>
            <a:r>
              <a:rPr lang="en-US" i="1" baseline="0" dirty="0" smtClean="0"/>
              <a:t>-Queued</a:t>
            </a:r>
            <a:r>
              <a:rPr lang="en-US" baseline="0" dirty="0" smtClean="0"/>
              <a:t>) </a:t>
            </a:r>
            <a:r>
              <a:rPr lang="en-US" baseline="0" dirty="0" err="1" smtClean="0"/>
              <a:t>SUs</a:t>
            </a:r>
            <a:r>
              <a:rPr lang="en-US" baseline="0" dirty="0" smtClean="0"/>
              <a:t> from </a:t>
            </a:r>
            <a:r>
              <a:rPr lang="en-US" baseline="0" dirty="0" err="1" smtClean="0"/>
              <a:t>sunum_queued</a:t>
            </a:r>
            <a:r>
              <a:rPr lang="en-US" baseline="0" dirty="0" smtClean="0"/>
              <a:t> table</a:t>
            </a:r>
          </a:p>
          <a:p>
            <a:r>
              <a:rPr lang="en-US" baseline="0" dirty="0" smtClean="0"/>
              <a:t>REDY: (</a:t>
            </a:r>
            <a:r>
              <a:rPr lang="en-US" i="1" baseline="0" dirty="0" smtClean="0"/>
              <a:t>Ready</a:t>
            </a:r>
            <a:r>
              <a:rPr lang="en-US" i="1" dirty="0"/>
              <a:t>)</a:t>
            </a:r>
            <a:r>
              <a:rPr lang="en-US" baseline="0" dirty="0" smtClean="0"/>
              <a:t> Peer nodes already queried</a:t>
            </a:r>
          </a:p>
          <a:p>
            <a:r>
              <a:rPr lang="en-US" baseline="0" dirty="0" smtClean="0"/>
              <a:t>BQUED: (</a:t>
            </a:r>
            <a:r>
              <a:rPr lang="en-US" i="1" baseline="0" dirty="0" smtClean="0"/>
              <a:t>Being Queued</a:t>
            </a:r>
            <a:r>
              <a:rPr lang="en-US" dirty="0"/>
              <a:t>)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SUs</a:t>
            </a:r>
            <a:r>
              <a:rPr lang="en-US" baseline="0" dirty="0" smtClean="0"/>
              <a:t> are queued into thread manager priority queue</a:t>
            </a:r>
          </a:p>
          <a:p>
            <a:r>
              <a:rPr lang="en-US" baseline="0" dirty="0" smtClean="0"/>
              <a:t>QUED: (</a:t>
            </a:r>
            <a:r>
              <a:rPr lang="en-US" i="1" baseline="0" dirty="0" smtClean="0"/>
              <a:t>Queued</a:t>
            </a:r>
            <a:r>
              <a:rPr lang="en-US" baseline="0" dirty="0" smtClean="0"/>
              <a:t>) SU being handle by thread</a:t>
            </a:r>
          </a:p>
          <a:p>
            <a:r>
              <a:rPr lang="en-US" baseline="0" dirty="0" smtClean="0"/>
              <a:t>DONE: (</a:t>
            </a:r>
            <a:r>
              <a:rPr lang="en-US" i="1" baseline="0" dirty="0" smtClean="0"/>
              <a:t>Final state</a:t>
            </a:r>
            <a:r>
              <a:rPr lang="en-US" baseline="0" dirty="0" smtClean="0"/>
              <a:t>), SU in </a:t>
            </a:r>
            <a:r>
              <a:rPr lang="en-US" baseline="0" dirty="0" err="1" smtClean="0"/>
              <a:t>SUMs</a:t>
            </a:r>
            <a:endParaRPr lang="en-US" baseline="0" dirty="0" smtClean="0"/>
          </a:p>
          <a:p>
            <a:r>
              <a:rPr lang="en-US" baseline="0" dirty="0" smtClean="0"/>
              <a:t>FAIL</a:t>
            </a:r>
            <a:r>
              <a:rPr lang="en-US" baseline="0" dirty="0" smtClean="0"/>
              <a:t>: (</a:t>
            </a:r>
            <a:r>
              <a:rPr lang="en-US" i="1" baseline="0" dirty="0" err="1" smtClean="0"/>
              <a:t>Retriable</a:t>
            </a:r>
            <a:r>
              <a:rPr lang="en-US" i="1" baseline="0" dirty="0" smtClean="0"/>
              <a:t> state)</a:t>
            </a:r>
            <a:r>
              <a:rPr lang="en-US" baseline="0" dirty="0" smtClean="0"/>
              <a:t> Some </a:t>
            </a:r>
            <a:r>
              <a:rPr lang="en-US" baseline="0" dirty="0" smtClean="0"/>
              <a:t>error </a:t>
            </a:r>
            <a:r>
              <a:rPr lang="en-US" baseline="0" dirty="0" smtClean="0"/>
              <a:t>encountered. </a:t>
            </a:r>
          </a:p>
          <a:p>
            <a:r>
              <a:rPr lang="en-US" baseline="0" dirty="0" smtClean="0"/>
              <a:t>PNDG:</a:t>
            </a:r>
            <a:r>
              <a:rPr lang="en-US" baseline="0" dirty="0" smtClean="0"/>
              <a:t> (</a:t>
            </a:r>
            <a:r>
              <a:rPr lang="en-US" i="1" baseline="0" dirty="0" smtClean="0"/>
              <a:t>Pending</a:t>
            </a:r>
            <a:r>
              <a:rPr lang="en-US" dirty="0" smtClean="0"/>
              <a:t>)</a:t>
            </a:r>
            <a:r>
              <a:rPr lang="en-US" baseline="0" dirty="0" smtClean="0"/>
              <a:t> </a:t>
            </a:r>
            <a:r>
              <a:rPr lang="en-US" baseline="0" dirty="0" smtClean="0"/>
              <a:t>Tier2 nodes. Waiting for </a:t>
            </a:r>
            <a:r>
              <a:rPr lang="en-US" baseline="0" dirty="0" err="1" smtClean="0"/>
              <a:t>SUs</a:t>
            </a:r>
            <a:r>
              <a:rPr lang="en-US" baseline="0" dirty="0" smtClean="0"/>
              <a:t> to be </a:t>
            </a:r>
            <a:r>
              <a:rPr lang="en-US" baseline="0" dirty="0" smtClean="0"/>
              <a:t>mirrored </a:t>
            </a:r>
            <a:r>
              <a:rPr lang="en-US" baseline="0" dirty="0" smtClean="0"/>
              <a:t>upstream</a:t>
            </a:r>
          </a:p>
          <a:p>
            <a:r>
              <a:rPr lang="en-US" baseline="0" dirty="0" smtClean="0"/>
              <a:t>INVD:</a:t>
            </a:r>
            <a:r>
              <a:rPr lang="en-US" baseline="0" dirty="0" smtClean="0"/>
              <a:t> (</a:t>
            </a:r>
            <a:r>
              <a:rPr lang="en-US" i="1" baseline="0" dirty="0" smtClean="0"/>
              <a:t>Invalid</a:t>
            </a:r>
            <a:r>
              <a:rPr lang="en-US" baseline="0" dirty="0" smtClean="0"/>
              <a:t>): </a:t>
            </a:r>
            <a:r>
              <a:rPr lang="en-US" baseline="0" dirty="0" smtClean="0"/>
              <a:t>SU not found in Authoritative </a:t>
            </a:r>
            <a:r>
              <a:rPr lang="en-US" baseline="0" dirty="0" smtClean="0"/>
              <a:t>node.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I know 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 Invalid a final state? Request a new </a:t>
            </a:r>
            <a:r>
              <a:rPr lang="en-US" dirty="0" err="1" smtClean="0"/>
              <a:t>sunum</a:t>
            </a:r>
            <a:endParaRPr lang="en-US" dirty="0" smtClean="0"/>
          </a:p>
          <a:p>
            <a:pPr lvl="1"/>
            <a:r>
              <a:rPr lang="en-US" dirty="0" smtClean="0"/>
              <a:t>It would be nice to distinguish between a non existing </a:t>
            </a:r>
            <a:r>
              <a:rPr lang="en-US" dirty="0" err="1" smtClean="0"/>
              <a:t>sunum</a:t>
            </a:r>
            <a:r>
              <a:rPr lang="en-US" dirty="0" smtClean="0"/>
              <a:t> and a </a:t>
            </a:r>
            <a:r>
              <a:rPr lang="en-US" dirty="0" err="1" smtClean="0"/>
              <a:t>sunum</a:t>
            </a:r>
            <a:r>
              <a:rPr lang="en-US" dirty="0" smtClean="0"/>
              <a:t> that has timeout.</a:t>
            </a:r>
          </a:p>
          <a:p>
            <a:r>
              <a:rPr lang="en-US" dirty="0" smtClean="0"/>
              <a:t>JMD stops writing to log file.</a:t>
            </a:r>
          </a:p>
          <a:p>
            <a:r>
              <a:rPr lang="en-US" dirty="0" smtClean="0"/>
              <a:t> Jetty embedded database issues:</a:t>
            </a:r>
          </a:p>
          <a:p>
            <a:pPr lvl="1"/>
            <a:r>
              <a:rPr lang="en-US" dirty="0" smtClean="0"/>
              <a:t>Size</a:t>
            </a:r>
          </a:p>
          <a:p>
            <a:pPr lvl="1"/>
            <a:r>
              <a:rPr lang="en-US" dirty="0" smtClean="0"/>
              <a:t>Sometimes network connection drops temporarily (?)</a:t>
            </a:r>
          </a:p>
          <a:p>
            <a:r>
              <a:rPr lang="en-US" dirty="0" smtClean="0"/>
              <a:t>Memory leak in </a:t>
            </a:r>
            <a:r>
              <a:rPr lang="en-US" dirty="0" err="1" smtClean="0"/>
              <a:t>sums_svc</a:t>
            </a:r>
            <a:r>
              <a:rPr lang="en-US" dirty="0" smtClean="0"/>
              <a:t>. JMD driven?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TODO/Wish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7511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Integrate JMD development in </a:t>
            </a:r>
            <a:r>
              <a:rPr lang="en-US" dirty="0" err="1" smtClean="0"/>
              <a:t>NetDRMS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Add reprocessing interface request to Authoritative Node.</a:t>
            </a:r>
          </a:p>
          <a:p>
            <a:r>
              <a:rPr lang="en-US" dirty="0" smtClean="0"/>
              <a:t>Send </a:t>
            </a:r>
            <a:r>
              <a:rPr lang="en-US" dirty="0" err="1" smtClean="0"/>
              <a:t>jsoc_fetch</a:t>
            </a:r>
            <a:r>
              <a:rPr lang="en-US" dirty="0" smtClean="0"/>
              <a:t> requests according to series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hmi</a:t>
            </a:r>
            <a:r>
              <a:rPr lang="en-US" dirty="0" smtClean="0"/>
              <a:t> to MPS and AIA to SAO</a:t>
            </a:r>
          </a:p>
          <a:p>
            <a:r>
              <a:rPr lang="en-US" dirty="0" smtClean="0"/>
              <a:t>Add a pool of threads just for user requests.</a:t>
            </a:r>
          </a:p>
          <a:p>
            <a:r>
              <a:rPr lang="en-US" dirty="0" smtClean="0"/>
              <a:t>Make the table </a:t>
            </a:r>
            <a:r>
              <a:rPr lang="en-US" dirty="0" err="1" smtClean="0"/>
              <a:t>sunum_queue</a:t>
            </a:r>
            <a:r>
              <a:rPr lang="en-US" dirty="0" smtClean="0"/>
              <a:t> a parameter of </a:t>
            </a:r>
            <a:r>
              <a:rPr lang="en-US" dirty="0" err="1" smtClean="0"/>
              <a:t>JMD.cfg</a:t>
            </a:r>
            <a:endParaRPr lang="en-US" dirty="0" smtClean="0"/>
          </a:p>
          <a:p>
            <a:r>
              <a:rPr lang="en-US" dirty="0" smtClean="0"/>
              <a:t>Implement a more </a:t>
            </a:r>
            <a:r>
              <a:rPr lang="en-US" dirty="0" err="1" smtClean="0"/>
              <a:t>bittorrent</a:t>
            </a:r>
            <a:r>
              <a:rPr lang="en-US" dirty="0" smtClean="0"/>
              <a:t>-like architecture in the JMD</a:t>
            </a:r>
          </a:p>
          <a:p>
            <a:r>
              <a:rPr lang="en-US" dirty="0" smtClean="0"/>
              <a:t>Group </a:t>
            </a:r>
            <a:r>
              <a:rPr lang="en-US" dirty="0" err="1" smtClean="0"/>
              <a:t>SUs</a:t>
            </a:r>
            <a:r>
              <a:rPr lang="en-US" dirty="0" smtClean="0"/>
              <a:t> so </a:t>
            </a:r>
            <a:r>
              <a:rPr lang="en-US" dirty="0" err="1" smtClean="0"/>
              <a:t>scp</a:t>
            </a:r>
            <a:r>
              <a:rPr lang="en-US" dirty="0" smtClean="0"/>
              <a:t> download is more efficient</a:t>
            </a:r>
          </a:p>
          <a:p>
            <a:r>
              <a:rPr lang="en-US" dirty="0" smtClean="0"/>
              <a:t>GUI front end to the JMD?</a:t>
            </a:r>
          </a:p>
          <a:p>
            <a:r>
              <a:rPr lang="en-US" dirty="0" smtClean="0"/>
              <a:t>Use HTTP or FTP to allow pulling from NASA</a:t>
            </a:r>
            <a:r>
              <a:rPr lang="en-US" dirty="0" smtClean="0"/>
              <a:t>.</a:t>
            </a:r>
          </a:p>
          <a:p>
            <a:r>
              <a:rPr lang="en-US" dirty="0" smtClean="0"/>
              <a:t>Show coverage of </a:t>
            </a:r>
            <a:r>
              <a:rPr lang="en-US" dirty="0" err="1" smtClean="0"/>
              <a:t>SUs</a:t>
            </a:r>
            <a:r>
              <a:rPr lang="en-US" dirty="0" smtClean="0"/>
              <a:t> (</a:t>
            </a:r>
            <a:r>
              <a:rPr lang="en-US" dirty="0" err="1" smtClean="0"/>
              <a:t>Elie</a:t>
            </a:r>
            <a:r>
              <a:rPr lang="en-US" dirty="0" smtClean="0"/>
              <a:t> </a:t>
            </a:r>
            <a:r>
              <a:rPr lang="en-US" dirty="0" err="1" smtClean="0"/>
              <a:t>Soubri</a:t>
            </a:r>
            <a:r>
              <a:rPr lang="en-US" dirty="0" err="1" smtClean="0"/>
              <a:t>é</a:t>
            </a:r>
            <a:r>
              <a:rPr lang="en-US" dirty="0" smtClean="0"/>
              <a:t>) </a:t>
            </a:r>
          </a:p>
          <a:p>
            <a:r>
              <a:rPr lang="en-US" dirty="0" smtClean="0"/>
              <a:t>Other requests?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Stats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270" y="2332433"/>
            <a:ext cx="7058860" cy="272775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9</a:t>
            </a:r>
            <a:r>
              <a:rPr lang="en-US" dirty="0" smtClean="0"/>
              <a:t>0K to 200K files daily per site</a:t>
            </a:r>
          </a:p>
          <a:p>
            <a:r>
              <a:rPr lang="en-US" dirty="0" smtClean="0"/>
              <a:t>4</a:t>
            </a:r>
            <a:r>
              <a:rPr lang="en-US" dirty="0" smtClean="0"/>
              <a:t>00GB to 2TB daily per site</a:t>
            </a:r>
          </a:p>
          <a:p>
            <a:pPr lvl="1"/>
            <a:r>
              <a:rPr lang="en-US" dirty="0" smtClean="0"/>
              <a:t>NSO mirroring stats:</a:t>
            </a:r>
          </a:p>
          <a:p>
            <a:pPr lvl="2"/>
            <a:r>
              <a:rPr lang="en-US" dirty="0" smtClean="0"/>
              <a:t>Since June 17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3"/>
            <a:r>
              <a:rPr lang="en-US" dirty="0" smtClean="0"/>
              <a:t>8 Million </a:t>
            </a:r>
            <a:r>
              <a:rPr lang="en-US" dirty="0" err="1" smtClean="0"/>
              <a:t>SUs</a:t>
            </a:r>
            <a:endParaRPr lang="en-US" dirty="0" smtClean="0"/>
          </a:p>
          <a:p>
            <a:pPr lvl="3"/>
            <a:r>
              <a:rPr lang="en-US" dirty="0" smtClean="0"/>
              <a:t>65TB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you need an alternative?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9954" y="1891862"/>
            <a:ext cx="6725579" cy="333678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Buying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</a:t>
            </a:r>
            <a:r>
              <a:rPr lang="en-US" dirty="0" smtClean="0"/>
              <a:t>software</a:t>
            </a:r>
          </a:p>
          <a:p>
            <a:r>
              <a:rPr lang="en-US" dirty="0" smtClean="0"/>
              <a:t>GDMP (Grid Data Mirroring Package</a:t>
            </a:r>
            <a:r>
              <a:rPr lang="en-US" dirty="0" smtClean="0"/>
              <a:t>)</a:t>
            </a:r>
          </a:p>
          <a:p>
            <a:r>
              <a:rPr lang="en-US" dirty="0" smtClean="0"/>
              <a:t>Other packages?</a:t>
            </a:r>
          </a:p>
          <a:p>
            <a:r>
              <a:rPr lang="en-US" dirty="0" smtClean="0"/>
              <a:t>Rewrite?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4749" y="1749325"/>
            <a:ext cx="6816290" cy="335611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JMD requirements</a:t>
            </a:r>
            <a:endParaRPr lang="en-US" dirty="0" smtClean="0"/>
          </a:p>
          <a:p>
            <a:r>
              <a:rPr lang="en-US" dirty="0" smtClean="0"/>
              <a:t>JMD structure</a:t>
            </a:r>
          </a:p>
          <a:p>
            <a:r>
              <a:rPr lang="en-US" dirty="0" smtClean="0"/>
              <a:t>Current issues</a:t>
            </a:r>
          </a:p>
          <a:p>
            <a:r>
              <a:rPr lang="en-US" dirty="0" smtClean="0"/>
              <a:t>Wish </a:t>
            </a:r>
            <a:r>
              <a:rPr lang="en-US" dirty="0" smtClean="0"/>
              <a:t>list</a:t>
            </a:r>
          </a:p>
          <a:p>
            <a:r>
              <a:rPr lang="en-US" dirty="0" smtClean="0"/>
              <a:t>Alternatives to the </a:t>
            </a:r>
            <a:r>
              <a:rPr lang="en-US" dirty="0" smtClean="0"/>
              <a:t>JMD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building the JMD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it as</a:t>
            </a:r>
            <a:r>
              <a:rPr lang="en-US" dirty="0" smtClean="0"/>
              <a:t> stand </a:t>
            </a:r>
            <a:r>
              <a:rPr lang="en-US" dirty="0" smtClean="0"/>
              <a:t>alone as possible.</a:t>
            </a:r>
          </a:p>
          <a:p>
            <a:pPr lvl="1"/>
            <a:r>
              <a:rPr lang="en-US" dirty="0" smtClean="0"/>
              <a:t>Use DRMS/SUMS interfaces but not DRMS system resources.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E</a:t>
            </a:r>
            <a:r>
              <a:rPr lang="en-US" dirty="0" smtClean="0"/>
              <a:t>.g. Don’t want a JMD behaving  badly to affect DRMS operations.</a:t>
            </a:r>
          </a:p>
          <a:p>
            <a:r>
              <a:rPr lang="en-US" dirty="0" smtClean="0"/>
              <a:t>Make it as resilient as possible.</a:t>
            </a:r>
          </a:p>
          <a:p>
            <a:pPr lvl="1"/>
            <a:r>
              <a:rPr lang="en-US" dirty="0" smtClean="0"/>
              <a:t>Should be </a:t>
            </a:r>
            <a:r>
              <a:rPr lang="en-US" dirty="0" err="1" smtClean="0"/>
              <a:t>retriable</a:t>
            </a:r>
            <a:endParaRPr lang="en-US" dirty="0" smtClean="0"/>
          </a:p>
          <a:p>
            <a:pPr lvl="1"/>
            <a:r>
              <a:rPr lang="en-US" dirty="0" smtClean="0"/>
              <a:t>Should be self-contained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6880" y="2228769"/>
            <a:ext cx="5831427" cy="275367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Jetty </a:t>
            </a:r>
            <a:r>
              <a:rPr lang="en-US" dirty="0" err="1" smtClean="0"/>
              <a:t>webserver</a:t>
            </a:r>
            <a:r>
              <a:rPr lang="en-US" dirty="0" smtClean="0"/>
              <a:t> 6.1</a:t>
            </a:r>
          </a:p>
          <a:p>
            <a:r>
              <a:rPr lang="en-US" dirty="0" smtClean="0"/>
              <a:t>Derby embedded db. 10.5.3</a:t>
            </a:r>
          </a:p>
          <a:p>
            <a:r>
              <a:rPr lang="en-US" dirty="0" smtClean="0"/>
              <a:t>Java 1.6</a:t>
            </a:r>
          </a:p>
          <a:p>
            <a:r>
              <a:rPr lang="en-US" dirty="0" smtClean="0"/>
              <a:t>Development with Eclipse IDE</a:t>
            </a:r>
          </a:p>
          <a:p>
            <a:r>
              <a:rPr lang="en-US" dirty="0" smtClean="0"/>
              <a:t>Wiki page</a:t>
            </a:r>
          </a:p>
          <a:p>
            <a:pPr lvl="1"/>
            <a:r>
              <a:rPr lang="en-US" dirty="0" smtClean="0">
                <a:hlinkClick r:id="rId2"/>
              </a:rPr>
              <a:t>http://vso.tuc.noao.edu/VSO/w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5"/>
          <p:cNvSpPr/>
          <p:nvPr/>
        </p:nvSpPr>
        <p:spPr>
          <a:xfrm>
            <a:off x="1726616" y="4593599"/>
            <a:ext cx="945987" cy="1023679"/>
          </a:xfrm>
          <a:prstGeom prst="foldedCorner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2471166" y="2022227"/>
            <a:ext cx="3533196" cy="1359600"/>
            <a:chOff x="2471166" y="2022227"/>
            <a:chExt cx="3533196" cy="1359600"/>
          </a:xfrm>
        </p:grpSpPr>
        <p:sp>
          <p:nvSpPr>
            <p:cNvPr id="36" name="Notched Right Arrow 35"/>
            <p:cNvSpPr/>
            <p:nvPr/>
          </p:nvSpPr>
          <p:spPr>
            <a:xfrm rot="2240632">
              <a:off x="2471166" y="2967172"/>
              <a:ext cx="3533196" cy="414655"/>
            </a:xfrm>
            <a:prstGeom prst="notchedRight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667319" y="2022227"/>
              <a:ext cx="1503212" cy="64633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SLONY REPLICATION</a:t>
              </a:r>
              <a:endParaRPr lang="en-US" dirty="0"/>
            </a:p>
          </p:txBody>
        </p:sp>
      </p:grpSp>
      <p:cxnSp>
        <p:nvCxnSpPr>
          <p:cNvPr id="9" name="Straight Arrow Connector 8"/>
          <p:cNvCxnSpPr/>
          <p:nvPr/>
        </p:nvCxnSpPr>
        <p:spPr>
          <a:xfrm rot="16200000" flipV="1">
            <a:off x="4643888" y="3469498"/>
            <a:ext cx="2248204" cy="2"/>
          </a:xfrm>
          <a:prstGeom prst="straightConnector1">
            <a:avLst/>
          </a:prstGeom>
          <a:ln w="38100">
            <a:solidFill>
              <a:srgbClr val="FFFF00"/>
            </a:solidFill>
            <a:prstDash val="dash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2672603" y="2345396"/>
            <a:ext cx="2977408" cy="2248203"/>
          </a:xfrm>
          <a:prstGeom prst="straightConnector1">
            <a:avLst/>
          </a:prstGeom>
          <a:ln w="38100"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2672601" y="4041609"/>
            <a:ext cx="2977403" cy="765796"/>
            <a:chOff x="2672601" y="4041609"/>
            <a:chExt cx="2977403" cy="765796"/>
          </a:xfrm>
        </p:grpSpPr>
        <p:cxnSp>
          <p:nvCxnSpPr>
            <p:cNvPr id="10" name="Straight Arrow Connector 9"/>
            <p:cNvCxnSpPr/>
            <p:nvPr/>
          </p:nvCxnSpPr>
          <p:spPr>
            <a:xfrm flipV="1">
              <a:off x="2672601" y="4807403"/>
              <a:ext cx="2977403" cy="2"/>
            </a:xfrm>
            <a:prstGeom prst="straightConnector1">
              <a:avLst/>
            </a:prstGeom>
            <a:ln w="38100">
              <a:solidFill>
                <a:srgbClr val="FFFF00"/>
              </a:solidFill>
              <a:prstDash val="dash"/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3161930" y="4041609"/>
              <a:ext cx="1749428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Jsoc_fetch</a:t>
              </a:r>
              <a:r>
                <a:rPr lang="en-US" dirty="0" smtClean="0"/>
                <a:t> query</a:t>
              </a:r>
              <a:endParaRPr lang="en-US" dirty="0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2672602" y="4807405"/>
            <a:ext cx="2977402" cy="984803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5767992" y="2345395"/>
            <a:ext cx="2084994" cy="2248203"/>
            <a:chOff x="5767992" y="2345395"/>
            <a:chExt cx="2084994" cy="2248203"/>
          </a:xfrm>
        </p:grpSpPr>
        <p:sp>
          <p:nvSpPr>
            <p:cNvPr id="18" name="Down Arrow 17"/>
            <p:cNvSpPr/>
            <p:nvPr/>
          </p:nvSpPr>
          <p:spPr>
            <a:xfrm>
              <a:off x="5767992" y="2345395"/>
              <a:ext cx="1009420" cy="2248203"/>
            </a:xfrm>
            <a:prstGeom prst="down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391757" y="3168221"/>
              <a:ext cx="1461229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Data </a:t>
              </a:r>
              <a:r>
                <a:rPr lang="en-US" dirty="0" err="1" smtClean="0"/>
                <a:t>scp-ing</a:t>
              </a:r>
              <a:endParaRPr lang="en-US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1493" y="1062553"/>
            <a:ext cx="2060437" cy="1282840"/>
            <a:chOff x="1101493" y="1062553"/>
            <a:chExt cx="2060437" cy="1282840"/>
          </a:xfrm>
        </p:grpSpPr>
        <p:sp>
          <p:nvSpPr>
            <p:cNvPr id="4" name="Folded Corner 3"/>
            <p:cNvSpPr/>
            <p:nvPr/>
          </p:nvSpPr>
          <p:spPr>
            <a:xfrm>
              <a:off x="1726616" y="1321714"/>
              <a:ext cx="945987" cy="1023679"/>
            </a:xfrm>
            <a:prstGeom prst="folded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101493" y="1062553"/>
              <a:ext cx="2060437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Authoritative Node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567325" y="1030287"/>
            <a:ext cx="1210087" cy="1315106"/>
            <a:chOff x="5567325" y="1030287"/>
            <a:chExt cx="1210087" cy="1315106"/>
          </a:xfrm>
        </p:grpSpPr>
        <p:sp>
          <p:nvSpPr>
            <p:cNvPr id="5" name="Folded Corner 4"/>
            <p:cNvSpPr/>
            <p:nvPr/>
          </p:nvSpPr>
          <p:spPr>
            <a:xfrm>
              <a:off x="5650005" y="1321714"/>
              <a:ext cx="945987" cy="1023679"/>
            </a:xfrm>
            <a:prstGeom prst="foldedCorner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567325" y="1030287"/>
              <a:ext cx="1210087" cy="36933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Peer Node</a:t>
              </a:r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170531" y="4593601"/>
            <a:ext cx="2060437" cy="1393011"/>
            <a:chOff x="5170531" y="4593601"/>
            <a:chExt cx="2060437" cy="1393011"/>
          </a:xfrm>
        </p:grpSpPr>
        <p:sp>
          <p:nvSpPr>
            <p:cNvPr id="16" name="Folded Corner 15"/>
            <p:cNvSpPr/>
            <p:nvPr/>
          </p:nvSpPr>
          <p:spPr>
            <a:xfrm>
              <a:off x="5650011" y="4593601"/>
              <a:ext cx="945987" cy="1023679"/>
            </a:xfrm>
            <a:prstGeom prst="foldedCorne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170531" y="5617280"/>
              <a:ext cx="2060437" cy="369332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Your node</a:t>
              </a:r>
              <a:endParaRPr 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555" y="285076"/>
            <a:ext cx="8233245" cy="5841088"/>
          </a:xfrm>
        </p:spPr>
        <p:txBody>
          <a:bodyPr>
            <a:normAutofit/>
          </a:bodyPr>
          <a:lstStyle/>
          <a:p>
            <a:r>
              <a:rPr lang="en-US" dirty="0" err="1" smtClean="0"/>
              <a:t>Slony</a:t>
            </a:r>
            <a:r>
              <a:rPr lang="en-US" dirty="0" smtClean="0"/>
              <a:t> replication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Triggers in replicated table series write </a:t>
            </a:r>
            <a:r>
              <a:rPr lang="en-US" dirty="0" err="1" smtClean="0"/>
              <a:t>sunum,recnum,series_name</a:t>
            </a:r>
            <a:r>
              <a:rPr lang="en-US" dirty="0" smtClean="0"/>
              <a:t> to the </a:t>
            </a:r>
            <a:r>
              <a:rPr lang="en-US" dirty="0" err="1" smtClean="0"/>
              <a:t>sunum_queue</a:t>
            </a:r>
            <a:r>
              <a:rPr lang="en-US" dirty="0" smtClean="0"/>
              <a:t> table.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JMD reads from queue table the </a:t>
            </a:r>
            <a:r>
              <a:rPr lang="en-US" dirty="0" err="1" smtClean="0"/>
              <a:t>sunums</a:t>
            </a:r>
            <a:r>
              <a:rPr lang="en-US" dirty="0" smtClean="0"/>
              <a:t> to process and deletes them as soon as they are written to the embedded db.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Decision 7"/>
          <p:cNvSpPr/>
          <p:nvPr/>
        </p:nvSpPr>
        <p:spPr>
          <a:xfrm>
            <a:off x="1438841" y="1046034"/>
            <a:ext cx="1118257" cy="660856"/>
          </a:xfrm>
          <a:prstGeom prst="flowChartDecision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SU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local?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2366" y="1758660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8" idx="2"/>
          </p:cNvCxnSpPr>
          <p:nvPr/>
        </p:nvCxnSpPr>
        <p:spPr>
          <a:xfrm rot="16200000" flipH="1">
            <a:off x="1698157" y="2006703"/>
            <a:ext cx="602009" cy="23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1528108" y="3364804"/>
            <a:ext cx="935772" cy="39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49372" y="3064062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734316" y="3834666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9" name="Preparation 18"/>
          <p:cNvSpPr/>
          <p:nvPr/>
        </p:nvSpPr>
        <p:spPr>
          <a:xfrm>
            <a:off x="4170207" y="581777"/>
            <a:ext cx="1158918" cy="666577"/>
          </a:xfrm>
          <a:prstGeom prst="flowChartPreparati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s</a:t>
            </a:r>
            <a:r>
              <a:rPr lang="en-US" sz="1400" dirty="0" err="1" smtClean="0">
                <a:solidFill>
                  <a:schemeClr val="tx1"/>
                </a:solidFill>
              </a:rPr>
              <a:t>cp</a:t>
            </a:r>
            <a:r>
              <a:rPr lang="en-US" sz="1400" dirty="0" smtClean="0">
                <a:solidFill>
                  <a:schemeClr val="tx1"/>
                </a:solidFill>
              </a:rPr>
              <a:t> SU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from peer node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31074" y="4321367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517106" y="866220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85" name="Preparation 84"/>
          <p:cNvSpPr/>
          <p:nvPr/>
        </p:nvSpPr>
        <p:spPr>
          <a:xfrm>
            <a:off x="2813601" y="1700153"/>
            <a:ext cx="1158918" cy="666577"/>
          </a:xfrm>
          <a:prstGeom prst="flowChartPreparati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Allocate SU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 in SUMS</a:t>
            </a:r>
            <a:endParaRPr lang="en-US" sz="1400" dirty="0">
              <a:solidFill>
                <a:schemeClr val="tx1"/>
              </a:solidFill>
            </a:endParaRPr>
          </a:p>
        </p:txBody>
      </p:sp>
      <p:sp useBgFill="1">
        <p:nvSpPr>
          <p:cNvPr id="91" name="Decision 90"/>
          <p:cNvSpPr/>
          <p:nvPr/>
        </p:nvSpPr>
        <p:spPr>
          <a:xfrm>
            <a:off x="1438841" y="2302776"/>
            <a:ext cx="1118257" cy="660856"/>
          </a:xfrm>
          <a:prstGeom prst="flowChartDecision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SU in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peer nodes? </a:t>
            </a:r>
            <a:endParaRPr lang="en-US" sz="1400" dirty="0">
              <a:solidFill>
                <a:schemeClr val="tx1"/>
              </a:solidFill>
            </a:endParaRPr>
          </a:p>
        </p:txBody>
      </p:sp>
      <p:sp useBgFill="1">
        <p:nvSpPr>
          <p:cNvPr id="93" name="Decision 92"/>
          <p:cNvSpPr/>
          <p:nvPr/>
        </p:nvSpPr>
        <p:spPr>
          <a:xfrm>
            <a:off x="1441225" y="3783274"/>
            <a:ext cx="1118257" cy="660856"/>
          </a:xfrm>
          <a:prstGeom prst="flowChartDecision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SU in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 auth nodes?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4" name="Preparation 123"/>
          <p:cNvSpPr/>
          <p:nvPr/>
        </p:nvSpPr>
        <p:spPr>
          <a:xfrm>
            <a:off x="6721727" y="2529562"/>
            <a:ext cx="1158918" cy="666577"/>
          </a:xfrm>
          <a:prstGeom prst="flowChartPreparati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 SU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 SUMPUT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5" name="Terminator 124"/>
          <p:cNvSpPr/>
          <p:nvPr/>
        </p:nvSpPr>
        <p:spPr>
          <a:xfrm>
            <a:off x="37556" y="3975652"/>
            <a:ext cx="1082218" cy="2818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INVALID</a:t>
            </a:r>
            <a:endParaRPr lang="en-US" sz="1400" dirty="0">
              <a:solidFill>
                <a:schemeClr val="tx1"/>
              </a:solidFill>
            </a:endParaRPr>
          </a:p>
        </p:txBody>
      </p:sp>
      <p:sp useBgFill="1">
        <p:nvSpPr>
          <p:cNvPr id="130" name="Decision 129"/>
          <p:cNvSpPr/>
          <p:nvPr/>
        </p:nvSpPr>
        <p:spPr>
          <a:xfrm>
            <a:off x="5676442" y="752586"/>
            <a:ext cx="760503" cy="330428"/>
          </a:xfrm>
          <a:prstGeom prst="flowChartDecision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OK?</a:t>
            </a:r>
          </a:p>
        </p:txBody>
      </p:sp>
      <p:sp useBgFill="1">
        <p:nvSpPr>
          <p:cNvPr id="131" name="Decision 130"/>
          <p:cNvSpPr/>
          <p:nvPr/>
        </p:nvSpPr>
        <p:spPr>
          <a:xfrm>
            <a:off x="4369414" y="1869374"/>
            <a:ext cx="760503" cy="330428"/>
          </a:xfrm>
          <a:prstGeom prst="flowChartDecision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OK?</a:t>
            </a:r>
          </a:p>
        </p:txBody>
      </p:sp>
      <p:cxnSp>
        <p:nvCxnSpPr>
          <p:cNvPr id="135" name="Straight Arrow Connector 134"/>
          <p:cNvCxnSpPr>
            <a:stCxn id="19" idx="3"/>
            <a:endCxn id="130" idx="1"/>
          </p:cNvCxnSpPr>
          <p:nvPr/>
        </p:nvCxnSpPr>
        <p:spPr>
          <a:xfrm>
            <a:off x="5329125" y="915066"/>
            <a:ext cx="347317" cy="2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hape 146"/>
          <p:cNvCxnSpPr>
            <a:stCxn id="130" idx="2"/>
            <a:endCxn id="312" idx="3"/>
          </p:cNvCxnSpPr>
          <p:nvPr/>
        </p:nvCxnSpPr>
        <p:spPr>
          <a:xfrm rot="5400000">
            <a:off x="4660321" y="1708169"/>
            <a:ext cx="2021528" cy="771219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>
            <a:stCxn id="85" idx="3"/>
            <a:endCxn id="131" idx="1"/>
          </p:cNvCxnSpPr>
          <p:nvPr/>
        </p:nvCxnSpPr>
        <p:spPr>
          <a:xfrm>
            <a:off x="3972519" y="2033442"/>
            <a:ext cx="396895" cy="11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9" name="Preparation 188"/>
          <p:cNvSpPr/>
          <p:nvPr/>
        </p:nvSpPr>
        <p:spPr>
          <a:xfrm>
            <a:off x="5563603" y="4358998"/>
            <a:ext cx="1158918" cy="666577"/>
          </a:xfrm>
          <a:prstGeom prst="flowChartPreparati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s</a:t>
            </a:r>
            <a:r>
              <a:rPr lang="en-US" sz="1400" dirty="0" err="1" smtClean="0">
                <a:solidFill>
                  <a:schemeClr val="tx1"/>
                </a:solidFill>
              </a:rPr>
              <a:t>cp</a:t>
            </a:r>
            <a:r>
              <a:rPr lang="en-US" sz="1400" dirty="0" smtClean="0">
                <a:solidFill>
                  <a:schemeClr val="tx1"/>
                </a:solidFill>
              </a:rPr>
              <a:t> SU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From AUTH node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17" name="Shape 216"/>
          <p:cNvCxnSpPr>
            <a:stCxn id="130" idx="3"/>
            <a:endCxn id="124" idx="0"/>
          </p:cNvCxnSpPr>
          <p:nvPr/>
        </p:nvCxnSpPr>
        <p:spPr>
          <a:xfrm>
            <a:off x="6436945" y="917800"/>
            <a:ext cx="864241" cy="161176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Elbow Connector 233"/>
          <p:cNvCxnSpPr>
            <a:stCxn id="131" idx="0"/>
            <a:endCxn id="19" idx="2"/>
          </p:cNvCxnSpPr>
          <p:nvPr/>
        </p:nvCxnSpPr>
        <p:spPr>
          <a:xfrm rot="5400000" flipH="1" flipV="1">
            <a:off x="4439156" y="1558864"/>
            <a:ext cx="621020" cy="15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9" name="Terminator 258"/>
          <p:cNvSpPr/>
          <p:nvPr/>
        </p:nvSpPr>
        <p:spPr>
          <a:xfrm>
            <a:off x="7986856" y="171977"/>
            <a:ext cx="1082218" cy="2818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DONE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3" name="Terminator 262"/>
          <p:cNvSpPr/>
          <p:nvPr/>
        </p:nvSpPr>
        <p:spPr>
          <a:xfrm>
            <a:off x="0" y="5526634"/>
            <a:ext cx="1082218" cy="2818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PENDING</a:t>
            </a:r>
            <a:endParaRPr lang="en-US" sz="1400" dirty="0">
              <a:solidFill>
                <a:schemeClr val="tx1"/>
              </a:solidFill>
            </a:endParaRPr>
          </a:p>
        </p:txBody>
      </p:sp>
      <p:sp useBgFill="1">
        <p:nvSpPr>
          <p:cNvPr id="272" name="Decision 271"/>
          <p:cNvSpPr/>
          <p:nvPr/>
        </p:nvSpPr>
        <p:spPr>
          <a:xfrm>
            <a:off x="1441226" y="5341729"/>
            <a:ext cx="1118257" cy="660856"/>
          </a:xfrm>
          <a:prstGeom prst="flowChartDecision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 JMD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Tier2?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9" name="Preparation 278"/>
          <p:cNvSpPr/>
          <p:nvPr/>
        </p:nvSpPr>
        <p:spPr>
          <a:xfrm>
            <a:off x="0" y="1046034"/>
            <a:ext cx="1158918" cy="666577"/>
          </a:xfrm>
          <a:prstGeom prst="flowChartPreparati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Retry after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 minutes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0" name="Terminator 279"/>
          <p:cNvSpPr/>
          <p:nvPr/>
        </p:nvSpPr>
        <p:spPr>
          <a:xfrm>
            <a:off x="37556" y="2898894"/>
            <a:ext cx="1082218" cy="2818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PENDING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1" name="Terminator 280"/>
          <p:cNvSpPr/>
          <p:nvPr/>
        </p:nvSpPr>
        <p:spPr>
          <a:xfrm>
            <a:off x="38350" y="2182386"/>
            <a:ext cx="1082218" cy="2818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FAIL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2" name="Stored Data 281"/>
          <p:cNvSpPr/>
          <p:nvPr/>
        </p:nvSpPr>
        <p:spPr>
          <a:xfrm>
            <a:off x="1539500" y="183316"/>
            <a:ext cx="921706" cy="366633"/>
          </a:xfrm>
          <a:prstGeom prst="flowChartOnlineStorag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NEW SU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84" name="Straight Arrow Connector 283"/>
          <p:cNvCxnSpPr>
            <a:stCxn id="282" idx="2"/>
            <a:endCxn id="8" idx="0"/>
          </p:cNvCxnSpPr>
          <p:nvPr/>
        </p:nvCxnSpPr>
        <p:spPr>
          <a:xfrm rot="5400000">
            <a:off x="1751120" y="796800"/>
            <a:ext cx="496085" cy="23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Arrow Connector 285"/>
          <p:cNvCxnSpPr>
            <a:stCxn id="279" idx="3"/>
            <a:endCxn id="8" idx="1"/>
          </p:cNvCxnSpPr>
          <p:nvPr/>
        </p:nvCxnSpPr>
        <p:spPr>
          <a:xfrm flipV="1">
            <a:off x="1158918" y="1376462"/>
            <a:ext cx="279923" cy="28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Arrow Connector 294"/>
          <p:cNvCxnSpPr>
            <a:stCxn id="93" idx="1"/>
            <a:endCxn id="125" idx="3"/>
          </p:cNvCxnSpPr>
          <p:nvPr/>
        </p:nvCxnSpPr>
        <p:spPr>
          <a:xfrm rot="10800000" flipV="1">
            <a:off x="1119775" y="4113702"/>
            <a:ext cx="321451" cy="2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Arrow Connector 298"/>
          <p:cNvCxnSpPr>
            <a:stCxn id="281" idx="0"/>
            <a:endCxn id="279" idx="2"/>
          </p:cNvCxnSpPr>
          <p:nvPr/>
        </p:nvCxnSpPr>
        <p:spPr>
          <a:xfrm rot="5400000" flipH="1" flipV="1">
            <a:off x="344572" y="1947499"/>
            <a:ext cx="46977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Arrow Connector 306"/>
          <p:cNvCxnSpPr>
            <a:stCxn id="280" idx="0"/>
            <a:endCxn id="281" idx="2"/>
          </p:cNvCxnSpPr>
          <p:nvPr/>
        </p:nvCxnSpPr>
        <p:spPr>
          <a:xfrm rot="5400000" flipH="1" flipV="1">
            <a:off x="361718" y="2681153"/>
            <a:ext cx="434688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9" name="TextBox 308"/>
          <p:cNvSpPr txBox="1"/>
          <p:nvPr/>
        </p:nvSpPr>
        <p:spPr>
          <a:xfrm>
            <a:off x="6436945" y="453797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311" name="TextBox 310"/>
          <p:cNvSpPr txBox="1"/>
          <p:nvPr/>
        </p:nvSpPr>
        <p:spPr>
          <a:xfrm>
            <a:off x="8077515" y="2094874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312" name="Terminator 311"/>
          <p:cNvSpPr/>
          <p:nvPr/>
        </p:nvSpPr>
        <p:spPr>
          <a:xfrm>
            <a:off x="4203257" y="2963632"/>
            <a:ext cx="1082218" cy="2818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FAIL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9" name="TextBox 318"/>
          <p:cNvSpPr txBox="1"/>
          <p:nvPr/>
        </p:nvSpPr>
        <p:spPr>
          <a:xfrm>
            <a:off x="7476902" y="4058236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320" name="TextBox 319"/>
          <p:cNvSpPr txBox="1"/>
          <p:nvPr/>
        </p:nvSpPr>
        <p:spPr>
          <a:xfrm>
            <a:off x="6880801" y="3433394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329" name="Preparation 328"/>
          <p:cNvSpPr/>
          <p:nvPr/>
        </p:nvSpPr>
        <p:spPr>
          <a:xfrm>
            <a:off x="2884210" y="4357410"/>
            <a:ext cx="1158918" cy="666577"/>
          </a:xfrm>
          <a:prstGeom prst="flowChartPreparati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Allocate SU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 in SUMS</a:t>
            </a:r>
            <a:endParaRPr lang="en-US" sz="1400" dirty="0">
              <a:solidFill>
                <a:schemeClr val="tx1"/>
              </a:solidFill>
            </a:endParaRPr>
          </a:p>
        </p:txBody>
      </p:sp>
      <p:sp useBgFill="1">
        <p:nvSpPr>
          <p:cNvPr id="332" name="Decision 331"/>
          <p:cNvSpPr/>
          <p:nvPr/>
        </p:nvSpPr>
        <p:spPr>
          <a:xfrm>
            <a:off x="4364113" y="4527073"/>
            <a:ext cx="760503" cy="330428"/>
          </a:xfrm>
          <a:prstGeom prst="flowChartDecision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OK?</a:t>
            </a:r>
          </a:p>
        </p:txBody>
      </p:sp>
      <p:cxnSp>
        <p:nvCxnSpPr>
          <p:cNvPr id="347" name="Elbow Connector 346"/>
          <p:cNvCxnSpPr>
            <a:stCxn id="91" idx="3"/>
            <a:endCxn id="85" idx="2"/>
          </p:cNvCxnSpPr>
          <p:nvPr/>
        </p:nvCxnSpPr>
        <p:spPr>
          <a:xfrm flipV="1">
            <a:off x="2557098" y="2366730"/>
            <a:ext cx="835962" cy="266474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3" name="Straight Arrow Connector 352"/>
          <p:cNvCxnSpPr>
            <a:stCxn id="329" idx="3"/>
            <a:endCxn id="332" idx="1"/>
          </p:cNvCxnSpPr>
          <p:nvPr/>
        </p:nvCxnSpPr>
        <p:spPr>
          <a:xfrm>
            <a:off x="4043128" y="4690699"/>
            <a:ext cx="32098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5" name="Straight Arrow Connector 354"/>
          <p:cNvCxnSpPr>
            <a:stCxn id="332" idx="3"/>
            <a:endCxn id="189" idx="1"/>
          </p:cNvCxnSpPr>
          <p:nvPr/>
        </p:nvCxnSpPr>
        <p:spPr>
          <a:xfrm>
            <a:off x="5124616" y="4692287"/>
            <a:ext cx="438987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356" name="Decision 355"/>
          <p:cNvSpPr/>
          <p:nvPr/>
        </p:nvSpPr>
        <p:spPr>
          <a:xfrm>
            <a:off x="6921728" y="3873570"/>
            <a:ext cx="760503" cy="330428"/>
          </a:xfrm>
          <a:prstGeom prst="flowChartDecision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OK?</a:t>
            </a:r>
          </a:p>
        </p:txBody>
      </p:sp>
      <p:sp>
        <p:nvSpPr>
          <p:cNvPr id="377" name="TextBox 376"/>
          <p:cNvSpPr txBox="1"/>
          <p:nvPr/>
        </p:nvSpPr>
        <p:spPr>
          <a:xfrm>
            <a:off x="4224856" y="4116562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cxnSp>
        <p:nvCxnSpPr>
          <p:cNvPr id="386" name="Straight Arrow Connector 385"/>
          <p:cNvCxnSpPr>
            <a:stCxn id="272" idx="1"/>
            <a:endCxn id="263" idx="3"/>
          </p:cNvCxnSpPr>
          <p:nvPr/>
        </p:nvCxnSpPr>
        <p:spPr>
          <a:xfrm rot="10800000">
            <a:off x="1082218" y="5667545"/>
            <a:ext cx="359008" cy="46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7" name="TextBox 396"/>
          <p:cNvSpPr txBox="1"/>
          <p:nvPr/>
        </p:nvSpPr>
        <p:spPr>
          <a:xfrm>
            <a:off x="4820957" y="2199802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398" name="TextBox 397"/>
          <p:cNvSpPr txBox="1"/>
          <p:nvPr/>
        </p:nvSpPr>
        <p:spPr>
          <a:xfrm>
            <a:off x="1140790" y="5302826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399" name="TextBox 398"/>
          <p:cNvSpPr txBox="1"/>
          <p:nvPr/>
        </p:nvSpPr>
        <p:spPr>
          <a:xfrm>
            <a:off x="2559482" y="2529562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cxnSp>
        <p:nvCxnSpPr>
          <p:cNvPr id="411" name="Elbow Connector 410"/>
          <p:cNvCxnSpPr>
            <a:stCxn id="272" idx="3"/>
            <a:endCxn id="329" idx="2"/>
          </p:cNvCxnSpPr>
          <p:nvPr/>
        </p:nvCxnSpPr>
        <p:spPr>
          <a:xfrm flipV="1">
            <a:off x="2559483" y="5023987"/>
            <a:ext cx="904186" cy="64817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2" name="TextBox 411"/>
          <p:cNvSpPr txBox="1"/>
          <p:nvPr/>
        </p:nvSpPr>
        <p:spPr>
          <a:xfrm>
            <a:off x="2461206" y="5298213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cxnSp>
        <p:nvCxnSpPr>
          <p:cNvPr id="414" name="Straight Arrow Connector 413"/>
          <p:cNvCxnSpPr>
            <a:stCxn id="131" idx="2"/>
            <a:endCxn id="312" idx="0"/>
          </p:cNvCxnSpPr>
          <p:nvPr/>
        </p:nvCxnSpPr>
        <p:spPr>
          <a:xfrm rot="5400000">
            <a:off x="4365101" y="2579067"/>
            <a:ext cx="763830" cy="5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4" name="TextBox 443"/>
          <p:cNvSpPr txBox="1"/>
          <p:nvPr/>
        </p:nvSpPr>
        <p:spPr>
          <a:xfrm>
            <a:off x="8108843" y="3104543"/>
            <a:ext cx="533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445" name="TextBox 444"/>
          <p:cNvSpPr txBox="1"/>
          <p:nvPr/>
        </p:nvSpPr>
        <p:spPr>
          <a:xfrm>
            <a:off x="1539500" y="4442138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cxnSp>
        <p:nvCxnSpPr>
          <p:cNvPr id="448" name="Elbow Connector 447"/>
          <p:cNvCxnSpPr>
            <a:stCxn id="8" idx="3"/>
            <a:endCxn id="259" idx="1"/>
          </p:cNvCxnSpPr>
          <p:nvPr/>
        </p:nvCxnSpPr>
        <p:spPr>
          <a:xfrm flipV="1">
            <a:off x="2557098" y="312887"/>
            <a:ext cx="5429758" cy="1063575"/>
          </a:xfrm>
          <a:prstGeom prst="bentConnector3">
            <a:avLst>
              <a:gd name="adj1" fmla="val 11397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1" name="Elbow Connector 460"/>
          <p:cNvCxnSpPr>
            <a:stCxn id="93" idx="2"/>
            <a:endCxn id="272" idx="0"/>
          </p:cNvCxnSpPr>
          <p:nvPr/>
        </p:nvCxnSpPr>
        <p:spPr>
          <a:xfrm rot="16200000" flipH="1">
            <a:off x="1551555" y="4892928"/>
            <a:ext cx="897599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4" name="Elbow Connector 473"/>
          <p:cNvCxnSpPr>
            <a:stCxn id="332" idx="0"/>
            <a:endCxn id="312" idx="2"/>
          </p:cNvCxnSpPr>
          <p:nvPr/>
        </p:nvCxnSpPr>
        <p:spPr>
          <a:xfrm rot="5400000" flipH="1" flipV="1">
            <a:off x="4103555" y="3886263"/>
            <a:ext cx="1281621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2" name="Shape 491"/>
          <p:cNvCxnSpPr>
            <a:stCxn id="356" idx="0"/>
            <a:endCxn id="124" idx="2"/>
          </p:cNvCxnSpPr>
          <p:nvPr/>
        </p:nvCxnSpPr>
        <p:spPr>
          <a:xfrm rot="16200000" flipV="1">
            <a:off x="6962868" y="3534458"/>
            <a:ext cx="677431" cy="7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93" name="Decision 492"/>
          <p:cNvSpPr/>
          <p:nvPr/>
        </p:nvSpPr>
        <p:spPr>
          <a:xfrm>
            <a:off x="8147714" y="2697637"/>
            <a:ext cx="760503" cy="330428"/>
          </a:xfrm>
          <a:prstGeom prst="flowChartDecision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OK?</a:t>
            </a:r>
          </a:p>
        </p:txBody>
      </p:sp>
      <p:cxnSp>
        <p:nvCxnSpPr>
          <p:cNvPr id="511" name="Elbow Connector 510"/>
          <p:cNvCxnSpPr>
            <a:stCxn id="356" idx="3"/>
            <a:endCxn id="533" idx="1"/>
          </p:cNvCxnSpPr>
          <p:nvPr/>
        </p:nvCxnSpPr>
        <p:spPr>
          <a:xfrm>
            <a:off x="7682231" y="4038784"/>
            <a:ext cx="304627" cy="15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6" name="Shape 515"/>
          <p:cNvCxnSpPr>
            <a:stCxn id="189" idx="3"/>
            <a:endCxn id="356" idx="2"/>
          </p:cNvCxnSpPr>
          <p:nvPr/>
        </p:nvCxnSpPr>
        <p:spPr>
          <a:xfrm flipV="1">
            <a:off x="6722521" y="4203998"/>
            <a:ext cx="579459" cy="488289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8" name="Straight Arrow Connector 517"/>
          <p:cNvCxnSpPr>
            <a:stCxn id="124" idx="3"/>
            <a:endCxn id="493" idx="1"/>
          </p:cNvCxnSpPr>
          <p:nvPr/>
        </p:nvCxnSpPr>
        <p:spPr>
          <a:xfrm>
            <a:off x="7880645" y="2862851"/>
            <a:ext cx="267069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9" name="Straight Arrow Connector 528"/>
          <p:cNvCxnSpPr>
            <a:stCxn id="493" idx="0"/>
            <a:endCxn id="259" idx="2"/>
          </p:cNvCxnSpPr>
          <p:nvPr/>
        </p:nvCxnSpPr>
        <p:spPr>
          <a:xfrm rot="16200000" flipV="1">
            <a:off x="7406046" y="1575716"/>
            <a:ext cx="224384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3" name="Terminator 532"/>
          <p:cNvSpPr/>
          <p:nvPr/>
        </p:nvSpPr>
        <p:spPr>
          <a:xfrm>
            <a:off x="7986858" y="3897874"/>
            <a:ext cx="1082218" cy="2818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FAIL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37" name="Elbow Connector 536"/>
          <p:cNvCxnSpPr>
            <a:stCxn id="493" idx="2"/>
            <a:endCxn id="533" idx="0"/>
          </p:cNvCxnSpPr>
          <p:nvPr/>
        </p:nvCxnSpPr>
        <p:spPr>
          <a:xfrm rot="16200000" flipH="1">
            <a:off x="8093062" y="3462968"/>
            <a:ext cx="869809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Decision 3"/>
          <p:cNvSpPr/>
          <p:nvPr/>
        </p:nvSpPr>
        <p:spPr>
          <a:xfrm>
            <a:off x="2065282" y="1269306"/>
            <a:ext cx="1118257" cy="660856"/>
          </a:xfrm>
          <a:prstGeom prst="flowChartDecision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SU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local?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0458" y="1851660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 rot="16200000" flipH="1">
            <a:off x="2324598" y="2229975"/>
            <a:ext cx="602009" cy="23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2154549" y="3588076"/>
            <a:ext cx="935772" cy="39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47446" y="3198748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60757" y="4057938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0" name="Preparation 9"/>
          <p:cNvSpPr/>
          <p:nvPr/>
        </p:nvSpPr>
        <p:spPr>
          <a:xfrm>
            <a:off x="5311740" y="3320517"/>
            <a:ext cx="1158918" cy="666577"/>
          </a:xfrm>
          <a:prstGeom prst="flowChartPreparati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s</a:t>
            </a:r>
            <a:r>
              <a:rPr lang="en-US" sz="1400" dirty="0" err="1" smtClean="0">
                <a:solidFill>
                  <a:schemeClr val="tx1"/>
                </a:solidFill>
              </a:rPr>
              <a:t>cp</a:t>
            </a:r>
            <a:r>
              <a:rPr lang="en-US" sz="1400" dirty="0" smtClean="0">
                <a:solidFill>
                  <a:schemeClr val="tx1"/>
                </a:solidFill>
              </a:rPr>
              <a:t> SU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from peer node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44016" y="6220136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143547" y="1227542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3" name="Preparation 12"/>
          <p:cNvSpPr/>
          <p:nvPr/>
        </p:nvSpPr>
        <p:spPr>
          <a:xfrm>
            <a:off x="3721450" y="2532171"/>
            <a:ext cx="1158918" cy="666577"/>
          </a:xfrm>
          <a:prstGeom prst="flowChartPreparati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Allocate SU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 in SUMS</a:t>
            </a:r>
            <a:endParaRPr lang="en-US" sz="1400" dirty="0">
              <a:solidFill>
                <a:schemeClr val="tx1"/>
              </a:solidFill>
            </a:endParaRPr>
          </a:p>
        </p:txBody>
      </p:sp>
      <p:sp useBgFill="1">
        <p:nvSpPr>
          <p:cNvPr id="14" name="Decision 13"/>
          <p:cNvSpPr/>
          <p:nvPr/>
        </p:nvSpPr>
        <p:spPr>
          <a:xfrm>
            <a:off x="2053657" y="2537892"/>
            <a:ext cx="1118257" cy="660856"/>
          </a:xfrm>
          <a:prstGeom prst="flowChartDecision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SU in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peer nodes? </a:t>
            </a:r>
            <a:endParaRPr lang="en-US" sz="1400" dirty="0">
              <a:solidFill>
                <a:schemeClr val="tx1"/>
              </a:solidFill>
            </a:endParaRPr>
          </a:p>
        </p:txBody>
      </p:sp>
      <p:sp useBgFill="1">
        <p:nvSpPr>
          <p:cNvPr id="15" name="Decision 14"/>
          <p:cNvSpPr/>
          <p:nvPr/>
        </p:nvSpPr>
        <p:spPr>
          <a:xfrm>
            <a:off x="2067666" y="4006546"/>
            <a:ext cx="1118257" cy="660856"/>
          </a:xfrm>
          <a:prstGeom prst="flowChartDecision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SU in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 auth nodes?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Preparation 15"/>
          <p:cNvSpPr/>
          <p:nvPr/>
        </p:nvSpPr>
        <p:spPr>
          <a:xfrm>
            <a:off x="6683600" y="3948220"/>
            <a:ext cx="1158918" cy="666577"/>
          </a:xfrm>
          <a:prstGeom prst="flowChartPreparati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 SU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 SUMPUT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Terminator 16"/>
          <p:cNvSpPr/>
          <p:nvPr/>
        </p:nvSpPr>
        <p:spPr>
          <a:xfrm>
            <a:off x="365947" y="4193203"/>
            <a:ext cx="1082218" cy="2818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INVALID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Preparation 22"/>
          <p:cNvSpPr/>
          <p:nvPr/>
        </p:nvSpPr>
        <p:spPr>
          <a:xfrm>
            <a:off x="5311740" y="4577822"/>
            <a:ext cx="1158918" cy="666577"/>
          </a:xfrm>
          <a:prstGeom prst="flowChartPreparati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s</a:t>
            </a:r>
            <a:r>
              <a:rPr lang="en-US" sz="1400" dirty="0" err="1" smtClean="0">
                <a:solidFill>
                  <a:schemeClr val="tx1"/>
                </a:solidFill>
              </a:rPr>
              <a:t>cp</a:t>
            </a:r>
            <a:r>
              <a:rPr lang="en-US" sz="1400" dirty="0" smtClean="0">
                <a:solidFill>
                  <a:schemeClr val="tx1"/>
                </a:solidFill>
              </a:rPr>
              <a:t> SU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From AUTH node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4" name="Shape 23"/>
          <p:cNvCxnSpPr>
            <a:stCxn id="10" idx="3"/>
            <a:endCxn id="16" idx="0"/>
          </p:cNvCxnSpPr>
          <p:nvPr/>
        </p:nvCxnSpPr>
        <p:spPr>
          <a:xfrm>
            <a:off x="6470658" y="3653806"/>
            <a:ext cx="792401" cy="294414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rminator 25"/>
          <p:cNvSpPr/>
          <p:nvPr/>
        </p:nvSpPr>
        <p:spPr>
          <a:xfrm>
            <a:off x="7659487" y="1458824"/>
            <a:ext cx="1082218" cy="2818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DONE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Terminator 26"/>
          <p:cNvSpPr/>
          <p:nvPr/>
        </p:nvSpPr>
        <p:spPr>
          <a:xfrm>
            <a:off x="328391" y="5744185"/>
            <a:ext cx="1082218" cy="2818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PENDING</a:t>
            </a:r>
            <a:endParaRPr lang="en-US" sz="1400" dirty="0">
              <a:solidFill>
                <a:schemeClr val="tx1"/>
              </a:solidFill>
            </a:endParaRPr>
          </a:p>
        </p:txBody>
      </p:sp>
      <p:sp useBgFill="1">
        <p:nvSpPr>
          <p:cNvPr id="28" name="Decision 27"/>
          <p:cNvSpPr/>
          <p:nvPr/>
        </p:nvSpPr>
        <p:spPr>
          <a:xfrm>
            <a:off x="2067667" y="5565001"/>
            <a:ext cx="1118257" cy="660856"/>
          </a:xfrm>
          <a:prstGeom prst="flowChartDecision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 JMD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Tier2?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Preparation 28"/>
          <p:cNvSpPr/>
          <p:nvPr/>
        </p:nvSpPr>
        <p:spPr>
          <a:xfrm>
            <a:off x="328391" y="1263585"/>
            <a:ext cx="1158918" cy="666577"/>
          </a:xfrm>
          <a:prstGeom prst="flowChartPreparati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Retry after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 minutes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Terminator 29"/>
          <p:cNvSpPr/>
          <p:nvPr/>
        </p:nvSpPr>
        <p:spPr>
          <a:xfrm>
            <a:off x="365947" y="3116445"/>
            <a:ext cx="1082218" cy="2818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PENDING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Terminator 30"/>
          <p:cNvSpPr/>
          <p:nvPr/>
        </p:nvSpPr>
        <p:spPr>
          <a:xfrm>
            <a:off x="366741" y="2399937"/>
            <a:ext cx="1082218" cy="2818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FAIL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2" name="Stored Data 31"/>
          <p:cNvSpPr/>
          <p:nvPr/>
        </p:nvSpPr>
        <p:spPr>
          <a:xfrm>
            <a:off x="2165941" y="406588"/>
            <a:ext cx="921706" cy="366633"/>
          </a:xfrm>
          <a:prstGeom prst="flowChartOnlineStorag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NEW SU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32" idx="2"/>
            <a:endCxn id="4" idx="0"/>
          </p:cNvCxnSpPr>
          <p:nvPr/>
        </p:nvCxnSpPr>
        <p:spPr>
          <a:xfrm rot="5400000">
            <a:off x="2377561" y="1020072"/>
            <a:ext cx="496085" cy="23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9" idx="3"/>
            <a:endCxn id="4" idx="1"/>
          </p:cNvCxnSpPr>
          <p:nvPr/>
        </p:nvCxnSpPr>
        <p:spPr>
          <a:xfrm>
            <a:off x="1487309" y="1596874"/>
            <a:ext cx="577973" cy="2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5" idx="1"/>
            <a:endCxn id="17" idx="3"/>
          </p:cNvCxnSpPr>
          <p:nvPr/>
        </p:nvCxnSpPr>
        <p:spPr>
          <a:xfrm rot="10800000">
            <a:off x="1448166" y="4334114"/>
            <a:ext cx="619501" cy="28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1" idx="0"/>
            <a:endCxn id="29" idx="2"/>
          </p:cNvCxnSpPr>
          <p:nvPr/>
        </p:nvCxnSpPr>
        <p:spPr>
          <a:xfrm rot="5400000" flipH="1" flipV="1">
            <a:off x="672963" y="2165050"/>
            <a:ext cx="46977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0" idx="0"/>
            <a:endCxn id="31" idx="2"/>
          </p:cNvCxnSpPr>
          <p:nvPr/>
        </p:nvCxnSpPr>
        <p:spPr>
          <a:xfrm rot="5400000" flipH="1" flipV="1">
            <a:off x="690109" y="2898704"/>
            <a:ext cx="434688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8" idx="1"/>
            <a:endCxn id="27" idx="3"/>
          </p:cNvCxnSpPr>
          <p:nvPr/>
        </p:nvCxnSpPr>
        <p:spPr>
          <a:xfrm rot="10800000">
            <a:off x="1410609" y="5885095"/>
            <a:ext cx="657058" cy="103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469181" y="5520377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2918508" y="2487144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087647" y="5521485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2165941" y="4665410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cxnSp>
        <p:nvCxnSpPr>
          <p:cNvPr id="59" name="Elbow Connector 58"/>
          <p:cNvCxnSpPr>
            <a:stCxn id="4" idx="3"/>
            <a:endCxn id="26" idx="1"/>
          </p:cNvCxnSpPr>
          <p:nvPr/>
        </p:nvCxnSpPr>
        <p:spPr>
          <a:xfrm>
            <a:off x="3183539" y="1599734"/>
            <a:ext cx="4475948" cy="15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15" idx="2"/>
            <a:endCxn id="28" idx="0"/>
          </p:cNvCxnSpPr>
          <p:nvPr/>
        </p:nvCxnSpPr>
        <p:spPr>
          <a:xfrm rot="16200000" flipH="1">
            <a:off x="2177996" y="5116200"/>
            <a:ext cx="897599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hape 64"/>
          <p:cNvCxnSpPr>
            <a:stCxn id="23" idx="3"/>
            <a:endCxn id="16" idx="2"/>
          </p:cNvCxnSpPr>
          <p:nvPr/>
        </p:nvCxnSpPr>
        <p:spPr>
          <a:xfrm flipV="1">
            <a:off x="6470658" y="4614797"/>
            <a:ext cx="792401" cy="296314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Preparation 74"/>
          <p:cNvSpPr/>
          <p:nvPr/>
        </p:nvSpPr>
        <p:spPr>
          <a:xfrm>
            <a:off x="3721450" y="5559280"/>
            <a:ext cx="1158918" cy="666577"/>
          </a:xfrm>
          <a:prstGeom prst="flowChartPreparati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Allocate SU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 in SUMS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6" name="Shape 75"/>
          <p:cNvCxnSpPr>
            <a:endCxn id="10" idx="0"/>
          </p:cNvCxnSpPr>
          <p:nvPr/>
        </p:nvCxnSpPr>
        <p:spPr>
          <a:xfrm>
            <a:off x="4879619" y="2850756"/>
            <a:ext cx="1011580" cy="469761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410"/>
          <p:cNvCxnSpPr>
            <a:endCxn id="23" idx="2"/>
          </p:cNvCxnSpPr>
          <p:nvPr/>
        </p:nvCxnSpPr>
        <p:spPr>
          <a:xfrm flipV="1">
            <a:off x="4880368" y="5244399"/>
            <a:ext cx="1010831" cy="638966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410"/>
          <p:cNvCxnSpPr>
            <a:stCxn id="16" idx="3"/>
            <a:endCxn id="26" idx="2"/>
          </p:cNvCxnSpPr>
          <p:nvPr/>
        </p:nvCxnSpPr>
        <p:spPr>
          <a:xfrm flipV="1">
            <a:off x="7842518" y="1740644"/>
            <a:ext cx="358078" cy="2540865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346"/>
          <p:cNvCxnSpPr>
            <a:stCxn id="28" idx="3"/>
            <a:endCxn id="75" idx="1"/>
          </p:cNvCxnSpPr>
          <p:nvPr/>
        </p:nvCxnSpPr>
        <p:spPr>
          <a:xfrm flipV="1">
            <a:off x="3185924" y="5892569"/>
            <a:ext cx="535526" cy="286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14" idx="3"/>
            <a:endCxn id="13" idx="1"/>
          </p:cNvCxnSpPr>
          <p:nvPr/>
        </p:nvCxnSpPr>
        <p:spPr>
          <a:xfrm flipV="1">
            <a:off x="3171914" y="2865460"/>
            <a:ext cx="549536" cy="2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1755606" y="3948220"/>
            <a:ext cx="5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machine</a:t>
            </a:r>
            <a:endParaRPr lang="en-US" dirty="0"/>
          </a:p>
        </p:txBody>
      </p:sp>
      <p:sp>
        <p:nvSpPr>
          <p:cNvPr id="6" name="Terminator 5"/>
          <p:cNvSpPr/>
          <p:nvPr/>
        </p:nvSpPr>
        <p:spPr>
          <a:xfrm>
            <a:off x="6055523" y="5331414"/>
            <a:ext cx="1082218" cy="281819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FAIL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Terminator 6"/>
          <p:cNvSpPr/>
          <p:nvPr/>
        </p:nvSpPr>
        <p:spPr>
          <a:xfrm>
            <a:off x="3657968" y="3767379"/>
            <a:ext cx="1082218" cy="2818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BQUED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erminator 8"/>
          <p:cNvSpPr/>
          <p:nvPr/>
        </p:nvSpPr>
        <p:spPr>
          <a:xfrm>
            <a:off x="6055523" y="3191461"/>
            <a:ext cx="1082218" cy="2818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DONE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Terminator 10"/>
          <p:cNvSpPr/>
          <p:nvPr/>
        </p:nvSpPr>
        <p:spPr>
          <a:xfrm>
            <a:off x="1158990" y="2909641"/>
            <a:ext cx="1082218" cy="2818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INVD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Terminator 11"/>
          <p:cNvSpPr/>
          <p:nvPr/>
        </p:nvSpPr>
        <p:spPr>
          <a:xfrm>
            <a:off x="3657968" y="2909641"/>
            <a:ext cx="1082218" cy="2818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REDY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Terminator 12"/>
          <p:cNvSpPr/>
          <p:nvPr/>
        </p:nvSpPr>
        <p:spPr>
          <a:xfrm>
            <a:off x="3657968" y="4665650"/>
            <a:ext cx="1082218" cy="2818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QUED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Terminator 13"/>
          <p:cNvSpPr/>
          <p:nvPr/>
        </p:nvSpPr>
        <p:spPr>
          <a:xfrm>
            <a:off x="3657968" y="2028993"/>
            <a:ext cx="1082218" cy="2818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NQUE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6" name="Curved Connector 15"/>
          <p:cNvCxnSpPr>
            <a:stCxn id="14" idx="3"/>
            <a:endCxn id="9" idx="0"/>
          </p:cNvCxnSpPr>
          <p:nvPr/>
        </p:nvCxnSpPr>
        <p:spPr>
          <a:xfrm>
            <a:off x="4740186" y="2169903"/>
            <a:ext cx="1856446" cy="1021558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hape 19"/>
          <p:cNvCxnSpPr>
            <a:stCxn id="13" idx="3"/>
            <a:endCxn id="9" idx="2"/>
          </p:cNvCxnSpPr>
          <p:nvPr/>
        </p:nvCxnSpPr>
        <p:spPr>
          <a:xfrm flipV="1">
            <a:off x="4740186" y="3473281"/>
            <a:ext cx="1856446" cy="1333279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13" idx="2"/>
            <a:endCxn id="6" idx="1"/>
          </p:cNvCxnSpPr>
          <p:nvPr/>
        </p:nvCxnSpPr>
        <p:spPr>
          <a:xfrm rot="16200000" flipH="1">
            <a:off x="4864873" y="4281674"/>
            <a:ext cx="524854" cy="1856446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>
            <a:stCxn id="6" idx="3"/>
            <a:endCxn id="14" idx="0"/>
          </p:cNvCxnSpPr>
          <p:nvPr/>
        </p:nvCxnSpPr>
        <p:spPr>
          <a:xfrm flipH="1" flipV="1">
            <a:off x="4199077" y="2028993"/>
            <a:ext cx="2938664" cy="3443331"/>
          </a:xfrm>
          <a:prstGeom prst="curvedConnector4">
            <a:avLst>
              <a:gd name="adj1" fmla="val -28338"/>
              <a:gd name="adj2" fmla="val 11308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hape 29"/>
          <p:cNvCxnSpPr>
            <a:stCxn id="14" idx="1"/>
            <a:endCxn id="11" idx="0"/>
          </p:cNvCxnSpPr>
          <p:nvPr/>
        </p:nvCxnSpPr>
        <p:spPr>
          <a:xfrm rot="10800000" flipV="1">
            <a:off x="1700100" y="2169903"/>
            <a:ext cx="1957869" cy="739738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rminator 32"/>
          <p:cNvSpPr/>
          <p:nvPr/>
        </p:nvSpPr>
        <p:spPr>
          <a:xfrm>
            <a:off x="1158990" y="3919779"/>
            <a:ext cx="1082218" cy="2818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PNDG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5" name="Curved Connector 34"/>
          <p:cNvCxnSpPr>
            <a:stCxn id="14" idx="1"/>
            <a:endCxn id="33" idx="3"/>
          </p:cNvCxnSpPr>
          <p:nvPr/>
        </p:nvCxnSpPr>
        <p:spPr>
          <a:xfrm rot="10800000" flipV="1">
            <a:off x="2241208" y="2169903"/>
            <a:ext cx="1416760" cy="189078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hape 38"/>
          <p:cNvCxnSpPr>
            <a:stCxn id="33" idx="1"/>
            <a:endCxn id="14" idx="0"/>
          </p:cNvCxnSpPr>
          <p:nvPr/>
        </p:nvCxnSpPr>
        <p:spPr>
          <a:xfrm rot="10800000" flipH="1">
            <a:off x="1158989" y="2028993"/>
            <a:ext cx="3040087" cy="2031696"/>
          </a:xfrm>
          <a:prstGeom prst="curvedConnector4">
            <a:avLst>
              <a:gd name="adj1" fmla="val -25365"/>
              <a:gd name="adj2" fmla="val 119748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4" idx="2"/>
            <a:endCxn id="12" idx="0"/>
          </p:cNvCxnSpPr>
          <p:nvPr/>
        </p:nvCxnSpPr>
        <p:spPr>
          <a:xfrm rot="5400000">
            <a:off x="3899663" y="2610227"/>
            <a:ext cx="5988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>
            <a:off x="3898075" y="3490081"/>
            <a:ext cx="5988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>
            <a:off x="3894899" y="4347819"/>
            <a:ext cx="5988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2403</TotalTime>
  <Words>730</Words>
  <Application>Microsoft Macintosh PowerPoint</Application>
  <PresentationFormat>On-screen Show (4:3)</PresentationFormat>
  <Paragraphs>185</Paragraphs>
  <Slides>14</Slides>
  <Notes>2</Notes>
  <HiddenSlides>1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JMD  (Java/JSOC? Mirroring Daemon)</vt:lpstr>
      <vt:lpstr>Slide 2</vt:lpstr>
      <vt:lpstr>Considerations building the JMD</vt:lpstr>
      <vt:lpstr>Software used</vt:lpstr>
      <vt:lpstr>Slide 5</vt:lpstr>
      <vt:lpstr>Slide 6</vt:lpstr>
      <vt:lpstr>Slide 7</vt:lpstr>
      <vt:lpstr>Slide 8</vt:lpstr>
      <vt:lpstr>State machine</vt:lpstr>
      <vt:lpstr>Slide 10</vt:lpstr>
      <vt:lpstr>Issues I know of</vt:lpstr>
      <vt:lpstr>TODO/Wish list</vt:lpstr>
      <vt:lpstr>Some Stats</vt:lpstr>
      <vt:lpstr>Do you need an alternative?</vt:lpstr>
    </vt:vector>
  </TitlesOfParts>
  <Company>National Solar Observatory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DRMS Mirroring</dc:title>
  <dc:creator>Francisco Suarez Sola</dc:creator>
  <cp:lastModifiedBy>Francisco Suarez Sola</cp:lastModifiedBy>
  <cp:revision>38</cp:revision>
  <dcterms:created xsi:type="dcterms:W3CDTF">2010-09-16T21:05:41Z</dcterms:created>
  <dcterms:modified xsi:type="dcterms:W3CDTF">2010-09-17T08:05:29Z</dcterms:modified>
</cp:coreProperties>
</file>