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33"/>
  </p:notesMasterIdLst>
  <p:sldIdLst>
    <p:sldId id="256" r:id="rId2"/>
    <p:sldId id="263" r:id="rId3"/>
    <p:sldId id="257" r:id="rId4"/>
    <p:sldId id="261" r:id="rId5"/>
    <p:sldId id="258" r:id="rId6"/>
    <p:sldId id="278" r:id="rId7"/>
    <p:sldId id="265" r:id="rId8"/>
    <p:sldId id="266" r:id="rId9"/>
    <p:sldId id="267" r:id="rId10"/>
    <p:sldId id="260" r:id="rId11"/>
    <p:sldId id="295" r:id="rId12"/>
    <p:sldId id="274" r:id="rId13"/>
    <p:sldId id="279" r:id="rId14"/>
    <p:sldId id="273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76" r:id="rId28"/>
    <p:sldId id="277" r:id="rId29"/>
    <p:sldId id="281" r:id="rId30"/>
    <p:sldId id="282" r:id="rId31"/>
    <p:sldId id="275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99"/>
    <a:srgbClr val="FFCC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617" autoAdjust="0"/>
    <p:restoredTop sz="70962" autoAdjust="0"/>
  </p:normalViewPr>
  <p:slideViewPr>
    <p:cSldViewPr>
      <p:cViewPr>
        <p:scale>
          <a:sx n="66" d="100"/>
          <a:sy n="66" d="100"/>
        </p:scale>
        <p:origin x="-220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80AD5C-2E29-4A15-898F-5F38BC4738D8}" type="datetimeFigureOut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A5E0DC-F0E4-403A-BD1E-EA4B5CCC1A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Here are the several tools that members of the ISSI team have been developing. A first aim was to include these algorithms in the HEK, and so we coordinate to solve problem that were common to all algorithms for such inclusion</a:t>
            </a:r>
          </a:p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Science questions that we wanted to address using a.o. these algorithms, are the following:</a:t>
            </a:r>
          </a:p>
          <a:p>
            <a:endParaRPr lang="fr-BE" smtClean="0"/>
          </a:p>
          <a:p>
            <a:r>
              <a:rPr lang="fr-BE" smtClean="0"/>
              <a:t>Photosphereic feature: sunspot, umbrae and penumbrae, faculae, network contribute to the total solar irradiance and spectral solar irradiance.</a:t>
            </a:r>
          </a:p>
          <a:p>
            <a:r>
              <a:rPr lang="fr-BE" smtClean="0"/>
              <a:t>Who are the precursors for flares; </a:t>
            </a:r>
          </a:p>
          <a:p>
            <a:endParaRPr lang="fr-BE" smtClean="0"/>
          </a:p>
          <a:p>
            <a:r>
              <a:rPr lang="fr-BE" smtClean="0"/>
              <a:t>Motion : how correlate :study </a:t>
            </a:r>
            <a:r>
              <a:rPr lang="en-US" smtClean="0"/>
              <a:t>inhibition of convection by AR, as well as how </a:t>
            </a:r>
          </a:p>
          <a:p>
            <a:r>
              <a:rPr lang="en-US" smtClean="0"/>
              <a:t>flows near sunspots and AR behave</a:t>
            </a:r>
          </a:p>
          <a:p>
            <a:endParaRPr lang="en-US" smtClean="0"/>
          </a:p>
          <a:p>
            <a:r>
              <a:rPr lang="en-US" smtClean="0"/>
              <a:t>Coronal responses to photospheric features: emergence of AR</a:t>
            </a: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Detection of sunspot:</a:t>
            </a:r>
          </a:p>
          <a:p>
            <a:endParaRPr lang="fr-BE" smtClean="0"/>
          </a:p>
          <a:p>
            <a:r>
              <a:rPr lang="en-GB" i="1" smtClean="0"/>
              <a:t>The background profile is estimated using</a:t>
            </a:r>
            <a:r>
              <a:rPr lang="fr-FR" smtClean="0"/>
              <a:t> </a:t>
            </a:r>
            <a:r>
              <a:rPr lang="fr-BE" smtClean="0"/>
              <a:t>Morphological operation (dilation, erosion)</a:t>
            </a:r>
          </a:p>
          <a:p>
            <a:r>
              <a:rPr lang="fr-BE" smtClean="0"/>
              <a:t>Threshold set on the smooth image, where background has been substracted.</a:t>
            </a:r>
          </a:p>
          <a:p>
            <a:endParaRPr lang="fr-BE" smtClean="0"/>
          </a:p>
          <a:p>
            <a:r>
              <a:rPr lang="fr-BE" smtClean="0"/>
              <a:t>Faculae: heliographic cooridnate,  neural network, and adaptive thresholding</a:t>
            </a:r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BE" smtClean="0"/>
              <a:t>Second question i want to talk to you about is the haunting question of flare precursors </a:t>
            </a:r>
          </a:p>
          <a:p>
            <a:pPr>
              <a:spcBef>
                <a:spcPct val="0"/>
              </a:spcBef>
            </a:pPr>
            <a:endParaRPr lang="fr-BE" smtClean="0"/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753352-47D3-48AB-AE67-FC951AC0E3FF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DD52D8-228A-4BE0-B90C-247407EA7B46}" type="slidenum">
              <a:rPr lang="en-US" sz="1200">
                <a:latin typeface="Calibri" pitchFamily="34" charset="0"/>
              </a:rPr>
              <a:pPr algn="r"/>
              <a:t>24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96ACCCC-348B-4B7F-8509-65608A27D33C}" type="slidenum">
              <a:rPr lang="en-GB" sz="1200">
                <a:latin typeface="+mn-lt"/>
              </a:rPr>
              <a:pPr algn="r">
                <a:defRPr/>
              </a:pPr>
              <a:t>28</a:t>
            </a:fld>
            <a:endParaRPr lang="en-GB" sz="1200">
              <a:latin typeface="+mn-lt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EF003-60E3-44F5-BD5E-4F66F23CFB6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625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25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94F0-7021-4DC0-97AE-296B740BFC82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93C4-2F6E-44D2-9819-DC2C814DF4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333D-8978-4D62-9182-1695CA3572B0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5E4F-7946-4B6F-B089-2CB5D53972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558E-BBD0-4875-8660-8C23398654D9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47B-1059-40BB-81B0-5779F70A03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53760" y="1795869"/>
            <a:ext cx="3945600" cy="375447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737600" y="1795869"/>
            <a:ext cx="3947040" cy="3754474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>
          <a:xfrm>
            <a:off x="555625" y="59531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893A-AFEC-41C7-BDD9-7EAD28E5EA3D}" type="datetime1">
              <a:rPr lang="fr-FR"/>
              <a:pPr>
                <a:defRPr/>
              </a:pPr>
              <a:t>20/09/2010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>
          <a:xfrm>
            <a:off x="3225800" y="5953125"/>
            <a:ext cx="289718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>
          <a:xfrm>
            <a:off x="6654800" y="5953125"/>
            <a:ext cx="212725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74F47-86E0-4197-B79F-4DA93FA885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6200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57338"/>
            <a:ext cx="3810000" cy="2230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0" y="3940175"/>
            <a:ext cx="381000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24400" y="1557338"/>
            <a:ext cx="3810000" cy="461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E259-CA72-4DAD-BF03-156D13FC31C8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2101-FDE1-4909-A37A-D958F569CC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D436-246E-4B7B-8DBE-018F96A62FA1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5BF4-AADD-435B-9017-41ED447EA9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CCE4-DA8B-4580-A1E8-4F4F692A7BE4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05D8-522B-4505-9612-08D4C30530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28E8-6E7E-4ECE-AA1B-26FA8797B768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93CC-69E2-4B55-B58B-042FDAF219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37EB-F8FB-4F3E-B076-7E6AB876A863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9A339-41D4-4FDA-811C-845538CA89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D8109-7A4F-4EF8-8389-5B200E93A04A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4FA7-4CF8-4271-AC73-9ABE1AE54F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157D-2CB5-4E08-9963-862993992CF3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727E-9A4F-49A1-A6CF-C9AC612881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0ACF2-22ED-4A92-9169-3ED3F703CFB5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579F-7837-4F08-9F0D-98D51F5C0E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4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14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614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614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614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8BC7E04-847D-43AA-837B-01B8F314E52F}" type="datetime1">
              <a:rPr lang="fr-FR"/>
              <a:pPr>
                <a:defRPr/>
              </a:pPr>
              <a:t>20/09/2010</a:t>
            </a:fld>
            <a:endParaRPr lang="fr-FR"/>
          </a:p>
        </p:txBody>
      </p:sp>
      <p:sp>
        <p:nvSpPr>
          <p:cNvPr id="614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614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8888F68-FA7A-4F18-8530-A3C1F4E69A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  <p:sldLayoutId id="2147483714" r:id="rId12"/>
    <p:sldLayoutId id="214748371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7" descr="composite20100330_4096.jpg"/>
          <p:cNvPicPr>
            <a:picLocks noChangeAspect="1"/>
          </p:cNvPicPr>
          <p:nvPr/>
        </p:nvPicPr>
        <p:blipFill>
          <a:blip r:embed="rId3">
            <a:lum bright="40000" contrast="-30000"/>
          </a:blip>
          <a:srcRect/>
          <a:stretch>
            <a:fillRect/>
          </a:stretch>
        </p:blipFill>
        <p:spPr bwMode="auto">
          <a:xfrm>
            <a:off x="-684213" y="-1466850"/>
            <a:ext cx="10512426" cy="1051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sz="quarter" idx="4294967295"/>
          </p:nvPr>
        </p:nvSpPr>
        <p:spPr>
          <a:xfrm>
            <a:off x="685800" y="764705"/>
            <a:ext cx="7772400" cy="1902296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ln w="1905">
                  <a:solidFill>
                    <a:srgbClr val="FF00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DISTRIBUTING AND MINING SDO DATA IN EUROPE</a:t>
            </a:r>
            <a:endParaRPr lang="fr-FR" sz="4800" b="1" dirty="0" smtClean="0">
              <a:ln w="1905">
                <a:solidFill>
                  <a:srgbClr val="FF0000"/>
                </a:solidFill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Titre 1"/>
          <p:cNvPicPr>
            <a:picLocks noGrp="1" noChangeArrowheads="1"/>
          </p:cNvPicPr>
          <p:nvPr>
            <p:ph type="ctrTitle" sz="quarter"/>
          </p:nvPr>
        </p:nvPicPr>
        <p:blipFill>
          <a:blip r:embed="rId4"/>
          <a:srcRect/>
          <a:stretch>
            <a:fillRect/>
          </a:stretch>
        </p:blipFill>
        <p:spPr>
          <a:xfrm>
            <a:off x="682625" y="414338"/>
            <a:ext cx="7785100" cy="2457450"/>
          </a:xfrm>
        </p:spPr>
      </p:pic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900113" y="2949575"/>
            <a:ext cx="7416800" cy="22796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Parenti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V. Delouille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Dalla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K. Bocchialini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H. Ballans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D. Boyes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Chapman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J.-F. Hochedez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B. Mampaey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 S March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E. Soubrie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R. W. Walsh</a:t>
            </a:r>
            <a:r>
              <a:rPr lang="fr-FR" sz="1800" b="1" baseline="30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800" b="1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just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AutoNum type="arabicPeriod"/>
              <a:defRPr/>
            </a:pP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IAS, CNRS / </a:t>
            </a:r>
            <a:r>
              <a:rPr lang="fr-FR" sz="18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Paris Sud XI, Orsay Cedex, France</a:t>
            </a:r>
          </a:p>
          <a:p>
            <a:pPr marL="228600" indent="-228600" algn="just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AutoNum type="arabicPeriod"/>
              <a:defRPr/>
            </a:pPr>
            <a:r>
              <a:rPr lang="en-US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Royal Observatory of Belgium, Brussels, Belgium</a:t>
            </a:r>
          </a:p>
          <a:p>
            <a:pPr marL="228600" indent="-228600" algn="just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AutoNum type="arabicPeriod"/>
              <a:defRPr/>
            </a:pPr>
            <a:r>
              <a:rPr lang="en-US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Central Lancashire, Preston, United Kingdom</a:t>
            </a:r>
          </a:p>
        </p:txBody>
      </p:sp>
      <p:pic>
        <p:nvPicPr>
          <p:cNvPr id="16389" name="Picture 6" descr="uclan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5661025"/>
            <a:ext cx="863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 4" descr="ia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5661025"/>
            <a:ext cx="431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 5" descr="logotOR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5589588"/>
            <a:ext cx="6651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solidFill>
                  <a:srgbClr val="FFFF00"/>
                </a:solidFill>
              </a:rPr>
              <a:t>MEDOC Data Center </a:t>
            </a:r>
            <a:r>
              <a:rPr lang="fr-FR" sz="3600" b="1" dirty="0" err="1" smtClean="0">
                <a:solidFill>
                  <a:srgbClr val="FFFF00"/>
                </a:solidFill>
              </a:rPr>
              <a:t>at</a:t>
            </a:r>
            <a:r>
              <a:rPr lang="fr-FR" sz="3600" b="1" dirty="0" smtClean="0">
                <a:solidFill>
                  <a:srgbClr val="FFFF00"/>
                </a:solidFill>
              </a:rPr>
              <a:t> the </a:t>
            </a:r>
            <a:r>
              <a:rPr lang="fr-FR" sz="3600" b="1" dirty="0" err="1" smtClean="0">
                <a:solidFill>
                  <a:srgbClr val="FFFF00"/>
                </a:solidFill>
              </a:rPr>
              <a:t>Intitut</a:t>
            </a:r>
            <a:r>
              <a:rPr lang="fr-FR" sz="3600" b="1" dirty="0" smtClean="0">
                <a:solidFill>
                  <a:srgbClr val="FFFF00"/>
                </a:solidFill>
              </a:rPr>
              <a:t> d’Astrophysique Spatial, Fr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763" cy="45307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Technical</a:t>
            </a:r>
            <a:r>
              <a:rPr lang="fr-FR" dirty="0" smtClean="0"/>
              <a:t> Goals: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Permanent archiving and re-distributing 10-20% of the Level 1 data.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Provide services (JPEG 2000 images from SAO, movies, catalogue, visualization and detection tools)</a:t>
            </a:r>
            <a:endParaRPr lang="fr-F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Realization</a:t>
            </a:r>
            <a:r>
              <a:rPr lang="fr-FR" dirty="0" smtClean="0"/>
              <a:t>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uses </a:t>
            </a:r>
            <a:r>
              <a:rPr lang="fr-FR" sz="2400" dirty="0" err="1" smtClean="0"/>
              <a:t>its</a:t>
            </a:r>
            <a:r>
              <a:rPr lang="fr-FR" sz="2400" dirty="0" smtClean="0"/>
              <a:t> 15 </a:t>
            </a:r>
            <a:r>
              <a:rPr lang="fr-FR" sz="2400" dirty="0" err="1" smtClean="0"/>
              <a:t>years</a:t>
            </a:r>
            <a:r>
              <a:rPr lang="fr-FR" sz="2400" dirty="0" smtClean="0"/>
              <a:t> of </a:t>
            </a:r>
            <a:r>
              <a:rPr lang="fr-FR" sz="2400" dirty="0" err="1" smtClean="0"/>
              <a:t>experience</a:t>
            </a:r>
            <a:r>
              <a:rPr lang="fr-FR" sz="2400" dirty="0" smtClean="0"/>
              <a:t> in </a:t>
            </a:r>
            <a:r>
              <a:rPr lang="fr-FR" sz="2400" dirty="0" err="1" smtClean="0"/>
              <a:t>solar</a:t>
            </a:r>
            <a:r>
              <a:rPr lang="fr-FR" sz="2400" dirty="0" smtClean="0"/>
              <a:t> and </a:t>
            </a:r>
            <a:r>
              <a:rPr lang="fr-FR" sz="2400" dirty="0" err="1" smtClean="0"/>
              <a:t>stellar</a:t>
            </a:r>
            <a:r>
              <a:rPr lang="fr-FR" sz="2400" dirty="0" smtClean="0"/>
              <a:t> data archive (SOHO, CORONAS, STEREO, TRACE, ……)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Poster </a:t>
            </a:r>
            <a:r>
              <a:rPr lang="fr-FR" sz="2400" dirty="0" err="1" smtClean="0"/>
              <a:t>Parenti</a:t>
            </a:r>
            <a:r>
              <a:rPr lang="fr-FR" sz="2400" dirty="0" smtClean="0"/>
              <a:t> et al….</a:t>
            </a:r>
            <a:endParaRPr lang="fr-FR" sz="2400" dirty="0"/>
          </a:p>
        </p:txBody>
      </p:sp>
      <p:pic>
        <p:nvPicPr>
          <p:cNvPr id="26627" name="Image 4" descr="ia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720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4" descr="cnes_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358775"/>
            <a:ext cx="8699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http://www.ias.u-psud.fr/stereo/festival/Pictures/screenshots/eitlasco_20000420_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989138"/>
            <a:ext cx="31781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ZoneTexte 6"/>
          <p:cNvSpPr txBox="1">
            <a:spLocks noChangeArrowheads="1"/>
          </p:cNvSpPr>
          <p:nvPr/>
        </p:nvSpPr>
        <p:spPr bwMode="auto">
          <a:xfrm>
            <a:off x="7451725" y="350043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FESTIVAL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12B87-9F9D-418B-AC17-0580CF1E157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76825" y="3644900"/>
            <a:ext cx="3816350" cy="1871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08625" y="1557338"/>
            <a:ext cx="3240088" cy="18716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9697" name="Titre 1"/>
          <p:cNvSpPr>
            <a:spLocks noGrp="1"/>
          </p:cNvSpPr>
          <p:nvPr>
            <p:ph type="title" idx="4294967295"/>
          </p:nvPr>
        </p:nvSpPr>
        <p:spPr>
          <a:xfrm>
            <a:off x="446088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FFFF00"/>
                </a:solidFill>
              </a:rPr>
              <a:t>IAS: Science Goals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30188" y="1600200"/>
            <a:ext cx="5278437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rgbClr val="FFC000"/>
                </a:solidFill>
              </a:rPr>
              <a:t>Prominence</a:t>
            </a:r>
            <a:r>
              <a:rPr lang="fr-FR" sz="2400" dirty="0" smtClean="0">
                <a:solidFill>
                  <a:srgbClr val="FFC000"/>
                </a:solidFill>
              </a:rPr>
              <a:t> and </a:t>
            </a:r>
            <a:r>
              <a:rPr lang="fr-FR" sz="2400" dirty="0" err="1" smtClean="0">
                <a:solidFill>
                  <a:srgbClr val="FFC000"/>
                </a:solidFill>
              </a:rPr>
              <a:t>prominences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eruptions</a:t>
            </a:r>
            <a:r>
              <a:rPr lang="fr-FR" sz="2400" dirty="0" smtClean="0">
                <a:solidFill>
                  <a:srgbClr val="FFC000"/>
                </a:solidFill>
              </a:rPr>
              <a:t> (</a:t>
            </a:r>
            <a:r>
              <a:rPr lang="fr-FR" sz="2400" dirty="0" err="1" smtClean="0">
                <a:solidFill>
                  <a:srgbClr val="FFC000"/>
                </a:solidFill>
              </a:rPr>
              <a:t>Buchlin</a:t>
            </a:r>
            <a:r>
              <a:rPr lang="fr-FR" sz="2400" dirty="0" smtClean="0">
                <a:solidFill>
                  <a:srgbClr val="FFC000"/>
                </a:solidFill>
              </a:rPr>
              <a:t> talk E22)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92D050"/>
                </a:solidFill>
              </a:rPr>
              <a:t>Long </a:t>
            </a:r>
            <a:r>
              <a:rPr lang="fr-FR" sz="2400" dirty="0" err="1" smtClean="0">
                <a:solidFill>
                  <a:srgbClr val="92D050"/>
                </a:solidFill>
              </a:rPr>
              <a:t>period</a:t>
            </a:r>
            <a:r>
              <a:rPr lang="fr-FR" sz="2400" dirty="0" smtClean="0">
                <a:solidFill>
                  <a:srgbClr val="92D050"/>
                </a:solidFill>
              </a:rPr>
              <a:t> </a:t>
            </a:r>
            <a:r>
              <a:rPr lang="fr-FR" sz="2400" dirty="0" err="1" smtClean="0">
                <a:solidFill>
                  <a:srgbClr val="92D050"/>
                </a:solidFill>
              </a:rPr>
              <a:t>intensity</a:t>
            </a:r>
            <a:r>
              <a:rPr lang="fr-FR" sz="2400" dirty="0" smtClean="0">
                <a:solidFill>
                  <a:srgbClr val="92D050"/>
                </a:solidFill>
              </a:rPr>
              <a:t> oscillations (</a:t>
            </a:r>
            <a:r>
              <a:rPr lang="fr-FR" sz="2400" dirty="0" err="1" smtClean="0">
                <a:solidFill>
                  <a:srgbClr val="92D050"/>
                </a:solidFill>
              </a:rPr>
              <a:t>Auchère</a:t>
            </a:r>
            <a:r>
              <a:rPr lang="fr-FR" sz="2400" dirty="0" smtClean="0">
                <a:solidFill>
                  <a:srgbClr val="92D050"/>
                </a:solidFill>
              </a:rPr>
              <a:t> talk E22)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AR, </a:t>
            </a:r>
            <a:r>
              <a:rPr lang="fr-FR" sz="2400" dirty="0" err="1" smtClean="0"/>
              <a:t>loops</a:t>
            </a:r>
            <a:r>
              <a:rPr lang="fr-FR" sz="2400" dirty="0" smtClean="0"/>
              <a:t> and coronal </a:t>
            </a:r>
            <a:r>
              <a:rPr lang="fr-FR" sz="2400" dirty="0" err="1" smtClean="0"/>
              <a:t>heating</a:t>
            </a:r>
            <a:r>
              <a:rPr lang="fr-FR" sz="2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3D </a:t>
            </a:r>
            <a:r>
              <a:rPr lang="fr-FR" sz="2400" dirty="0" err="1" smtClean="0"/>
              <a:t>irradiance</a:t>
            </a:r>
            <a:r>
              <a:rPr lang="fr-FR" sz="2400" dirty="0" smtClean="0"/>
              <a:t> </a:t>
            </a:r>
            <a:r>
              <a:rPr lang="fr-FR" sz="2400" dirty="0" err="1" smtClean="0"/>
              <a:t>modeling</a:t>
            </a:r>
            <a:endParaRPr lang="fr-F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Plume </a:t>
            </a:r>
            <a:r>
              <a:rPr lang="fr-FR" sz="2400" dirty="0" err="1" smtClean="0"/>
              <a:t>morphology</a:t>
            </a:r>
            <a:endParaRPr lang="fr-F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Small-</a:t>
            </a:r>
            <a:r>
              <a:rPr lang="fr-FR" sz="2400" dirty="0" err="1" smtClean="0"/>
              <a:t>scale</a:t>
            </a:r>
            <a:r>
              <a:rPr lang="fr-FR" sz="2400" dirty="0" smtClean="0"/>
              <a:t> </a:t>
            </a:r>
            <a:r>
              <a:rPr lang="fr-FR" sz="2400" dirty="0" err="1" smtClean="0"/>
              <a:t>activity</a:t>
            </a:r>
            <a:r>
              <a:rPr lang="fr-FR" sz="2400" dirty="0" smtClean="0"/>
              <a:t> in the quiet Sun (</a:t>
            </a:r>
            <a:r>
              <a:rPr lang="fr-FR" sz="2400" dirty="0" err="1" smtClean="0"/>
              <a:t>heating</a:t>
            </a:r>
            <a:r>
              <a:rPr lang="fr-FR" sz="2400" dirty="0" smtClean="0"/>
              <a:t> </a:t>
            </a:r>
            <a:r>
              <a:rPr lang="fr-FR" sz="2400" dirty="0" err="1" smtClean="0"/>
              <a:t>events</a:t>
            </a:r>
            <a:r>
              <a:rPr lang="fr-FR" sz="2400" dirty="0" smtClean="0"/>
              <a:t>, turbulence, </a:t>
            </a:r>
            <a:r>
              <a:rPr lang="fr-FR" sz="2400" dirty="0" err="1" smtClean="0"/>
              <a:t>intermittency</a:t>
            </a:r>
            <a:r>
              <a:rPr lang="fr-FR" sz="2400" dirty="0" smtClean="0"/>
              <a:t>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/>
              <a:t>Helioseismology</a:t>
            </a:r>
            <a:r>
              <a:rPr lang="fr-FR" sz="2400" dirty="0" smtClean="0"/>
              <a:t> (PICARD-HMI)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/>
          </a:p>
        </p:txBody>
      </p:sp>
      <p:pic>
        <p:nvPicPr>
          <p:cNvPr id="27653" name="Image 4" descr="ia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720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4" descr="cnes_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358775"/>
            <a:ext cx="8699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Espace réservé du contenu 4" descr="eit1fi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9150" y="1628775"/>
            <a:ext cx="14351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Image 6" descr="image-ori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1628775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pic>
        <p:nvPicPr>
          <p:cNvPr id="27658" name="Image 8" descr="tison_manuscrit 4_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3716338"/>
            <a:ext cx="1930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Image 10" descr="tison_manuscrit 4_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6675" y="3716338"/>
            <a:ext cx="158591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ZoneTexte 13"/>
          <p:cNvSpPr txBox="1">
            <a:spLocks noChangeArrowheads="1"/>
          </p:cNvSpPr>
          <p:nvPr/>
        </p:nvSpPr>
        <p:spPr bwMode="auto">
          <a:xfrm>
            <a:off x="7019925" y="5084763"/>
            <a:ext cx="165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Automatic tool</a:t>
            </a:r>
          </a:p>
        </p:txBody>
      </p:sp>
      <p:sp>
        <p:nvSpPr>
          <p:cNvPr id="27661" name="ZoneTexte 14"/>
          <p:cNvSpPr txBox="1">
            <a:spLocks noChangeArrowheads="1"/>
          </p:cNvSpPr>
          <p:nvPr/>
        </p:nvSpPr>
        <p:spPr bwMode="auto">
          <a:xfrm>
            <a:off x="6300788" y="30686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Automatic tool</a:t>
            </a:r>
          </a:p>
        </p:txBody>
      </p:sp>
      <p:sp>
        <p:nvSpPr>
          <p:cNvPr id="27662" name="ZoneTexte 15"/>
          <p:cNvSpPr txBox="1">
            <a:spLocks noChangeArrowheads="1"/>
          </p:cNvSpPr>
          <p:nvPr/>
        </p:nvSpPr>
        <p:spPr bwMode="auto">
          <a:xfrm>
            <a:off x="5219700" y="587692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See also Delouille talk later…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6C384-0A86-4877-ABDC-9763A887FF0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338" y="1116013"/>
            <a:ext cx="6581775" cy="4105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4" name="ZoneTexte 5"/>
          <p:cNvSpPr txBox="1">
            <a:spLocks noChangeArrowheads="1"/>
          </p:cNvSpPr>
          <p:nvPr/>
        </p:nvSpPr>
        <p:spPr bwMode="auto">
          <a:xfrm>
            <a:off x="2214563" y="1428750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100 % funded Topology</a:t>
            </a:r>
          </a:p>
          <a:p>
            <a:r>
              <a:rPr lang="fr-FR">
                <a:latin typeface="Calibri" pitchFamily="34" charset="0"/>
              </a:rPr>
              <a:t>VSS/VRF technology</a:t>
            </a:r>
            <a:endParaRPr lang="en-US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28675" name="ZoneTexte 4"/>
          <p:cNvSpPr txBox="1">
            <a:spLocks noChangeArrowheads="1"/>
          </p:cNvSpPr>
          <p:nvPr/>
        </p:nvSpPr>
        <p:spPr bwMode="auto">
          <a:xfrm>
            <a:off x="1835150" y="333375"/>
            <a:ext cx="5903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b="1">
                <a:solidFill>
                  <a:srgbClr val="FFFF00"/>
                </a:solidFill>
                <a:latin typeface="Calibri" pitchFamily="34" charset="0"/>
              </a:rPr>
              <a:t>IAS Network and Means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58888" y="5229225"/>
            <a:ext cx="6769100" cy="12001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rgbClr val="FFC000"/>
                </a:solidFill>
              </a:rPr>
              <a:t>Means</a:t>
            </a:r>
            <a:r>
              <a:rPr lang="fr-FR" dirty="0">
                <a:solidFill>
                  <a:srgbClr val="FFC000"/>
                </a:solidFill>
              </a:rPr>
              <a:t> for SDO</a:t>
            </a:r>
            <a:r>
              <a:rPr lang="fr-FR" dirty="0">
                <a:solidFill>
                  <a:schemeClr val="tx1"/>
                </a:solidFill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</a:rPr>
              <a:t>MEDOC </a:t>
            </a:r>
            <a:r>
              <a:rPr lang="fr-FR" dirty="0" err="1">
                <a:solidFill>
                  <a:schemeClr val="tx1"/>
                </a:solidFill>
              </a:rPr>
              <a:t>resources</a:t>
            </a:r>
            <a:r>
              <a:rPr lang="fr-FR" dirty="0">
                <a:solidFill>
                  <a:schemeClr val="tx1"/>
                </a:solidFill>
              </a:rPr>
              <a:t>  (CNES)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</a:rPr>
              <a:t>80 TB/</a:t>
            </a:r>
            <a:r>
              <a:rPr lang="fr-FR" dirty="0" err="1">
                <a:solidFill>
                  <a:schemeClr val="tx1"/>
                </a:solidFill>
              </a:rPr>
              <a:t>year</a:t>
            </a:r>
            <a:r>
              <a:rPr lang="fr-FR" dirty="0">
                <a:solidFill>
                  <a:schemeClr val="tx1"/>
                </a:solidFill>
              </a:rPr>
              <a:t> plus </a:t>
            </a:r>
            <a:r>
              <a:rPr lang="fr-FR" dirty="0" err="1">
                <a:solidFill>
                  <a:schemeClr val="tx1"/>
                </a:solidFill>
              </a:rPr>
              <a:t>redundancy</a:t>
            </a:r>
            <a:r>
              <a:rPr lang="fr-FR" dirty="0">
                <a:solidFill>
                  <a:schemeClr val="tx1"/>
                </a:solidFill>
              </a:rPr>
              <a:t> of the </a:t>
            </a:r>
            <a:r>
              <a:rPr lang="fr-FR" dirty="0" err="1">
                <a:solidFill>
                  <a:schemeClr val="tx1"/>
                </a:solidFill>
              </a:rPr>
              <a:t>critical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elements</a:t>
            </a:r>
            <a:r>
              <a:rPr lang="fr-FR" dirty="0">
                <a:solidFill>
                  <a:schemeClr val="tx1"/>
                </a:solidFill>
              </a:rPr>
              <a:t> 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automatic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swhich</a:t>
            </a:r>
            <a:r>
              <a:rPr lang="fr-FR" dirty="0">
                <a:solidFill>
                  <a:schemeClr val="tx1"/>
                </a:solidFill>
              </a:rPr>
              <a:t> of the services</a:t>
            </a:r>
          </a:p>
        </p:txBody>
      </p:sp>
      <p:pic>
        <p:nvPicPr>
          <p:cNvPr id="28677" name="Image 4" descr="ia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3375"/>
            <a:ext cx="720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 8" descr="cnes_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358775"/>
            <a:ext cx="8699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40E05-F26B-4C0C-AAAD-B27FC106EE9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FFF00"/>
                </a:solidFill>
              </a:rPr>
              <a:t>Resources for collaboration between institutes</a:t>
            </a:r>
            <a:endParaRPr lang="fr-FR" sz="3200" b="1" dirty="0" smtClean="0">
              <a:solidFill>
                <a:srgbClr val="FFFF00"/>
              </a:solidFill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800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defRPr/>
            </a:pPr>
            <a:r>
              <a:rPr lang="en-GB" sz="2000" dirty="0" smtClean="0"/>
              <a:t>Regular meetings and teleconference, and use of internet:</a:t>
            </a:r>
          </a:p>
          <a:p>
            <a:pPr eaLnBrk="1" hangingPunct="1">
              <a:lnSpc>
                <a:spcPct val="80000"/>
              </a:lnSpc>
              <a:spcAft>
                <a:spcPts val="800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defRPr/>
            </a:pPr>
            <a:r>
              <a:rPr lang="en-GB" sz="2000" dirty="0" smtClean="0"/>
              <a:t>Wiki's</a:t>
            </a:r>
          </a:p>
          <a:p>
            <a:pPr lvl="1" eaLnBrk="1" hangingPunct="1">
              <a:lnSpc>
                <a:spcPct val="80000"/>
              </a:lnSpc>
              <a:buClr>
                <a:srgbClr val="FF6633"/>
              </a:buClr>
              <a:buSzPct val="75000"/>
              <a:buFont typeface="Symbol" pitchFamily="18" charset="2"/>
              <a:buChar char=""/>
              <a:defRPr/>
            </a:pPr>
            <a:r>
              <a:rPr lang="en-GB" sz="1800" dirty="0" smtClean="0"/>
              <a:t>For each group to informally publish progress (wissdom.oma.be for ROB)</a:t>
            </a:r>
          </a:p>
          <a:p>
            <a:pPr lvl="1" eaLnBrk="1" hangingPunct="1">
              <a:lnSpc>
                <a:spcPct val="80000"/>
              </a:lnSpc>
              <a:buClr>
                <a:srgbClr val="FF6633"/>
              </a:buClr>
              <a:buSzPct val="75000"/>
              <a:buFont typeface="Symbol" pitchFamily="18" charset="2"/>
              <a:buChar char=""/>
              <a:defRPr/>
            </a:pPr>
            <a:r>
              <a:rPr lang="en-GB" sz="1800" dirty="0" smtClean="0"/>
              <a:t>For </a:t>
            </a:r>
            <a:r>
              <a:rPr lang="en-GB" sz="1800" dirty="0" err="1" smtClean="0"/>
              <a:t>intragroup</a:t>
            </a:r>
            <a:r>
              <a:rPr lang="en-GB" sz="1800" dirty="0" smtClean="0"/>
              <a:t> coordination (e.g. wiki on JMD development)</a:t>
            </a:r>
          </a:p>
          <a:p>
            <a:pPr lvl="1" eaLnBrk="1" hangingPunct="1">
              <a:lnSpc>
                <a:spcPct val="80000"/>
              </a:lnSpc>
              <a:buClr>
                <a:srgbClr val="FF6633"/>
              </a:buClr>
              <a:buSzPct val="75000"/>
              <a:buFont typeface="Symbol" pitchFamily="18" charset="2"/>
              <a:buChar char=""/>
              <a:defRPr/>
            </a:pPr>
            <a:r>
              <a:rPr lang="en-GB" sz="1800" dirty="0" smtClean="0"/>
              <a:t>Shared by all groups by topic</a:t>
            </a:r>
          </a:p>
          <a:p>
            <a:pPr lvl="1" eaLnBrk="1" hangingPunct="1">
              <a:lnSpc>
                <a:spcPct val="80000"/>
              </a:lnSpc>
              <a:buClr>
                <a:srgbClr val="FF6633"/>
              </a:buClr>
              <a:buSzPct val="75000"/>
              <a:buFont typeface="Symbol" pitchFamily="18" charset="2"/>
              <a:buChar char=""/>
              <a:defRPr/>
            </a:pPr>
            <a:r>
              <a:rPr lang="en-GB" sz="1800" dirty="0" smtClean="0"/>
              <a:t>Public and private</a:t>
            </a:r>
          </a:p>
          <a:p>
            <a:pPr lvl="1" eaLnBrk="1" hangingPunct="1">
              <a:lnSpc>
                <a:spcPct val="80000"/>
              </a:lnSpc>
              <a:buClr>
                <a:srgbClr val="FF6633"/>
              </a:buClr>
              <a:buSzPct val="75000"/>
              <a:buFont typeface="Symbol" pitchFamily="18" charset="2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spcAft>
                <a:spcPts val="800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defRPr/>
            </a:pPr>
            <a:r>
              <a:rPr lang="en-GB" sz="2000" dirty="0" smtClean="0"/>
              <a:t>Mailing lists for SDO data sites</a:t>
            </a:r>
          </a:p>
          <a:p>
            <a:pPr lvl="1" eaLnBrk="1" hangingPunct="1">
              <a:lnSpc>
                <a:spcPct val="80000"/>
              </a:lnSpc>
              <a:buClr>
                <a:srgbClr val="FF6633"/>
              </a:buClr>
              <a:buSzPct val="75000"/>
              <a:buFont typeface="Symbol" pitchFamily="18" charset="2"/>
              <a:buChar char=""/>
              <a:defRPr/>
            </a:pPr>
            <a:r>
              <a:rPr lang="en-GB" sz="1800" dirty="0" smtClean="0"/>
              <a:t>Quick and easy, e.g. to send alert in case of problem </a:t>
            </a:r>
          </a:p>
          <a:p>
            <a:pPr lvl="1" eaLnBrk="1" hangingPunct="1">
              <a:lnSpc>
                <a:spcPct val="80000"/>
              </a:lnSpc>
              <a:buClr>
                <a:srgbClr val="FF6633"/>
              </a:buClr>
              <a:buSzPct val="75000"/>
              <a:buFont typeface="Symbol" pitchFamily="18" charset="2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spcAft>
                <a:spcPts val="800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defRPr/>
            </a:pPr>
            <a:r>
              <a:rPr lang="en-GB" sz="2000" dirty="0" smtClean="0"/>
              <a:t>Software and document sharing</a:t>
            </a:r>
          </a:p>
          <a:p>
            <a:pPr lvl="1" eaLnBrk="1" hangingPunct="1">
              <a:lnSpc>
                <a:spcPct val="80000"/>
              </a:lnSpc>
              <a:buClr>
                <a:srgbClr val="FF6633"/>
              </a:buClr>
              <a:buSzPct val="75000"/>
              <a:buFont typeface="Symbol" pitchFamily="18" charset="2"/>
              <a:buChar char=""/>
              <a:defRPr/>
            </a:pPr>
            <a:r>
              <a:rPr lang="en-GB" sz="1800" dirty="0" smtClean="0"/>
              <a:t>Document versioning	</a:t>
            </a:r>
          </a:p>
          <a:p>
            <a:pPr lvl="1" eaLnBrk="1" hangingPunct="1">
              <a:lnSpc>
                <a:spcPct val="80000"/>
              </a:lnSpc>
              <a:buClr>
                <a:srgbClr val="FF6633"/>
              </a:buClr>
              <a:buSzPct val="75000"/>
              <a:buFont typeface="Symbol" pitchFamily="18" charset="2"/>
              <a:buChar char=""/>
              <a:defRPr/>
            </a:pPr>
            <a:r>
              <a:rPr lang="en-GB" sz="1800" dirty="0" smtClean="0"/>
              <a:t>Software release and visibility (jsoc.stanford.edu/</a:t>
            </a:r>
            <a:r>
              <a:rPr lang="en-GB" sz="1800" dirty="0" err="1" smtClean="0"/>
              <a:t>netdrms</a:t>
            </a:r>
            <a:r>
              <a:rPr lang="en-GB" sz="1800" dirty="0" smtClean="0"/>
              <a:t>)</a:t>
            </a:r>
          </a:p>
          <a:p>
            <a:pPr lvl="1" eaLnBrk="1" hangingPunct="1">
              <a:lnSpc>
                <a:spcPct val="80000"/>
              </a:lnSpc>
              <a:buClr>
                <a:srgbClr val="FF6633"/>
              </a:buClr>
              <a:buSzPct val="75000"/>
              <a:buFont typeface="Symbol" pitchFamily="18" charset="2"/>
              <a:buChar char=""/>
              <a:defRPr/>
            </a:pPr>
            <a:r>
              <a:rPr lang="en-GB" sz="1800" dirty="0" smtClean="0"/>
              <a:t>Issue tracking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FB08A-19B1-4717-A442-605E7BE2606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solidFill>
                  <a:srgbClr val="FFFF00"/>
                </a:solidFill>
              </a:rPr>
              <a:t>Conclusion and future </a:t>
            </a:r>
            <a:r>
              <a:rPr lang="fr-FR" sz="3600" b="1" dirty="0" err="1" smtClean="0">
                <a:solidFill>
                  <a:srgbClr val="FFFF00"/>
                </a:solidFill>
              </a:rPr>
              <a:t>activities</a:t>
            </a:r>
            <a:endParaRPr lang="fr-FR" sz="3600" b="1" dirty="0" smtClean="0">
              <a:solidFill>
                <a:srgbClr val="FFFF00"/>
              </a:solidFill>
            </a:endParaRPr>
          </a:p>
        </p:txBody>
      </p:sp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>
          <a:xfrm>
            <a:off x="179388" y="1628775"/>
            <a:ext cx="8569325" cy="4708525"/>
          </a:xfrm>
        </p:spPr>
        <p:txBody>
          <a:bodyPr/>
          <a:lstStyle/>
          <a:p>
            <a:pPr eaLnBrk="1" hangingPunct="1">
              <a:defRPr/>
            </a:pPr>
            <a:r>
              <a:rPr lang="fr-BE" sz="2800" dirty="0" smtClean="0"/>
              <a:t>3rd SDO pipeline meeting in </a:t>
            </a:r>
            <a:r>
              <a:rPr lang="fr-BE" sz="2800" dirty="0" err="1" smtClean="0"/>
              <a:t>September</a:t>
            </a:r>
            <a:r>
              <a:rPr lang="fr-BE" sz="2800" dirty="0" smtClean="0"/>
              <a:t> </a:t>
            </a:r>
            <a:r>
              <a:rPr lang="fr-BE" sz="2800" dirty="0" err="1" smtClean="0"/>
              <a:t>with</a:t>
            </a:r>
            <a:r>
              <a:rPr lang="fr-BE" sz="2800" dirty="0" smtClean="0"/>
              <a:t> </a:t>
            </a:r>
            <a:r>
              <a:rPr lang="fr-BE" sz="2800" dirty="0" err="1" smtClean="0"/>
              <a:t>e.g</a:t>
            </a:r>
            <a:r>
              <a:rPr lang="fr-BE" sz="2800" dirty="0" smtClean="0"/>
              <a:t>. discussion on </a:t>
            </a:r>
            <a:r>
              <a:rPr lang="fr-BE" sz="2800" dirty="0" err="1" smtClean="0"/>
              <a:t>archiving</a:t>
            </a:r>
            <a:r>
              <a:rPr lang="fr-BE" sz="2800" dirty="0" smtClean="0"/>
              <a:t> system in Europe</a:t>
            </a:r>
            <a:endParaRPr lang="fr-FR" sz="2800" dirty="0" smtClean="0"/>
          </a:p>
          <a:p>
            <a:pPr eaLnBrk="1" hangingPunct="1">
              <a:defRPr/>
            </a:pPr>
            <a:r>
              <a:rPr lang="fr-FR" sz="2800" dirty="0" smtClean="0"/>
              <a:t>Redistribution of data: </a:t>
            </a:r>
          </a:p>
          <a:p>
            <a:pPr lvl="1" eaLnBrk="1" hangingPunct="1">
              <a:defRPr/>
            </a:pPr>
            <a:r>
              <a:rPr lang="fr-FR" sz="2400" dirty="0" smtClean="0"/>
              <a:t>VSO, VO-SOTERIA,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means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discussed</a:t>
            </a:r>
            <a:endParaRPr lang="fr-FR" sz="2400" dirty="0" smtClean="0"/>
          </a:p>
          <a:p>
            <a:pPr eaLnBrk="1" hangingPunct="1">
              <a:defRPr/>
            </a:pPr>
            <a:r>
              <a:rPr lang="fr-FR" sz="2800" dirty="0" err="1" smtClean="0"/>
              <a:t>Proposal</a:t>
            </a:r>
            <a:r>
              <a:rPr lang="fr-FR" sz="2800" dirty="0" smtClean="0"/>
              <a:t> to ESA to </a:t>
            </a:r>
            <a:r>
              <a:rPr lang="fr-FR" sz="2800" dirty="0" err="1" smtClean="0"/>
              <a:t>make</a:t>
            </a:r>
            <a:r>
              <a:rPr lang="fr-FR" sz="2800" dirty="0" smtClean="0"/>
              <a:t> SDO a ‘mission of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’ (in </a:t>
            </a:r>
            <a:r>
              <a:rPr lang="fr-FR" sz="2800" dirty="0" err="1" smtClean="0"/>
              <a:t>preparation</a:t>
            </a:r>
            <a:r>
              <a:rPr lang="fr-FR" sz="2800" dirty="0" smtClean="0"/>
              <a:t>) </a:t>
            </a:r>
          </a:p>
          <a:p>
            <a:pPr eaLnBrk="1" hangingPunct="1">
              <a:defRPr/>
            </a:pPr>
            <a:r>
              <a:rPr lang="fr-FR" sz="2800" dirty="0" smtClean="0"/>
              <a:t>Open to </a:t>
            </a:r>
            <a:r>
              <a:rPr lang="fr-FR" sz="2800" dirty="0" err="1" smtClean="0"/>
              <a:t>any</a:t>
            </a:r>
            <a:r>
              <a:rPr lang="fr-FR" sz="2800" dirty="0" smtClean="0"/>
              <a:t> </a:t>
            </a:r>
            <a:r>
              <a:rPr lang="fr-FR" sz="2800" dirty="0" err="1" smtClean="0"/>
              <a:t>request</a:t>
            </a:r>
            <a:r>
              <a:rPr lang="fr-FR" sz="2800" dirty="0" smtClean="0"/>
              <a:t>/suggestions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</a:t>
            </a:r>
            <a:r>
              <a:rPr lang="fr-FR" sz="2800" dirty="0" err="1" smtClean="0"/>
              <a:t>community</a:t>
            </a:r>
            <a:r>
              <a:rPr lang="fr-FR" sz="2800" dirty="0" smtClean="0"/>
              <a:t> in </a:t>
            </a:r>
            <a:r>
              <a:rPr lang="fr-FR" sz="2800" dirty="0" err="1" smtClean="0"/>
              <a:t>terms</a:t>
            </a:r>
            <a:r>
              <a:rPr lang="fr-FR" sz="2800" dirty="0" smtClean="0"/>
              <a:t> of services</a:t>
            </a:r>
            <a:r>
              <a:rPr lang="fr-FR" dirty="0" smtClean="0"/>
              <a:t>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20856-1D41-46B5-9E5A-87791A8241A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43887" cy="2016125"/>
          </a:xfrm>
        </p:spPr>
        <p:txBody>
          <a:bodyPr lIns="90000" tIns="46800" rIns="90000" bIns="46800" anchor="b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dirty="0">
                <a:solidFill>
                  <a:srgbClr val="FFC000"/>
                </a:solidFill>
              </a:rPr>
              <a:t>Mining SDO data in Europe</a:t>
            </a: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0038" y="5634038"/>
            <a:ext cx="1223962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644900"/>
            <a:ext cx="7272337" cy="2089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An outline of the activity of the ISSI Int’l team on “Mining and Exploiting SDO data in Europe”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Véronique</a:t>
            </a:r>
            <a:r>
              <a:rPr lang="en-US" sz="2000" dirty="0"/>
              <a:t> </a:t>
            </a:r>
            <a:r>
              <a:rPr lang="en-US" sz="2000" dirty="0" err="1" smtClean="0"/>
              <a:t>Delouille</a:t>
            </a:r>
            <a:r>
              <a:rPr lang="en-US" sz="2000" dirty="0" smtClean="0"/>
              <a:t> and the </a:t>
            </a:r>
            <a:r>
              <a:rPr lang="en-US" sz="2000" dirty="0" err="1" smtClean="0"/>
              <a:t>Soldyneuro</a:t>
            </a:r>
            <a:r>
              <a:rPr lang="en-US" sz="2000" dirty="0" smtClean="0"/>
              <a:t> team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000" dirty="0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9950"/>
            <a:ext cx="32035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sz="3600" b="1" dirty="0">
                <a:solidFill>
                  <a:srgbClr val="FFFF00"/>
                </a:solidFill>
              </a:rPr>
              <a:t>ISSI team on ‘</a:t>
            </a:r>
            <a:r>
              <a:rPr lang="fr-BE" sz="3600" b="1" dirty="0" err="1">
                <a:solidFill>
                  <a:srgbClr val="FFFF00"/>
                </a:solidFill>
              </a:rPr>
              <a:t>Mining</a:t>
            </a:r>
            <a:r>
              <a:rPr lang="fr-BE" sz="3600" b="1" dirty="0">
                <a:solidFill>
                  <a:srgbClr val="FFFF00"/>
                </a:solidFill>
              </a:rPr>
              <a:t> and </a:t>
            </a:r>
            <a:r>
              <a:rPr lang="fr-BE" sz="3600" b="1" dirty="0" err="1">
                <a:solidFill>
                  <a:srgbClr val="FFFF00"/>
                </a:solidFill>
              </a:rPr>
              <a:t>exploiting</a:t>
            </a:r>
            <a:r>
              <a:rPr lang="fr-BE" sz="3600" b="1" dirty="0">
                <a:solidFill>
                  <a:srgbClr val="FFFF00"/>
                </a:solidFill>
              </a:rPr>
              <a:t> SDO data in Europe’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BE" sz="2800" dirty="0" err="1"/>
              <a:t>Response</a:t>
            </a:r>
            <a:r>
              <a:rPr lang="fr-BE" sz="2800" dirty="0"/>
              <a:t> to the 2009 call, 20 out of 60 </a:t>
            </a:r>
            <a:r>
              <a:rPr lang="fr-BE" sz="2800" dirty="0" err="1"/>
              <a:t>proposals</a:t>
            </a:r>
            <a:r>
              <a:rPr lang="fr-BE" sz="2800" dirty="0"/>
              <a:t> </a:t>
            </a:r>
            <a:r>
              <a:rPr lang="fr-BE" sz="2800" dirty="0" err="1"/>
              <a:t>selected</a:t>
            </a:r>
            <a:endParaRPr lang="fr-BE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BE" sz="2800" dirty="0"/>
              <a:t>1st meeting in Oct. 2009, 2nd in April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BE" sz="2800" dirty="0"/>
              <a:t>Objectives: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BE" sz="2400" dirty="0"/>
              <a:t>Coordination in </a:t>
            </a:r>
            <a:r>
              <a:rPr lang="fr-BE" sz="2400" dirty="0" err="1"/>
              <a:t>development</a:t>
            </a:r>
            <a:r>
              <a:rPr lang="fr-BE" sz="2400" dirty="0"/>
              <a:t> of </a:t>
            </a:r>
            <a:r>
              <a:rPr lang="fr-BE" sz="2400" dirty="0" err="1"/>
              <a:t>automated</a:t>
            </a:r>
            <a:r>
              <a:rPr lang="fr-BE" sz="2400" dirty="0"/>
              <a:t> </a:t>
            </a:r>
            <a:r>
              <a:rPr lang="fr-BE" sz="2400" dirty="0" err="1"/>
              <a:t>tools</a:t>
            </a:r>
            <a:r>
              <a:rPr lang="fr-BE" sz="2400" dirty="0"/>
              <a:t> for </a:t>
            </a:r>
            <a:r>
              <a:rPr lang="fr-BE" sz="2400" dirty="0" err="1"/>
              <a:t>analyzing</a:t>
            </a:r>
            <a:r>
              <a:rPr lang="fr-BE" sz="2400" dirty="0"/>
              <a:t> SDO data (</a:t>
            </a:r>
            <a:r>
              <a:rPr lang="fr-BE" sz="2400" dirty="0" err="1"/>
              <a:t>comparison</a:t>
            </a:r>
            <a:r>
              <a:rPr lang="fr-BE" sz="2400" dirty="0"/>
              <a:t> </a:t>
            </a:r>
            <a:r>
              <a:rPr lang="fr-BE" sz="2400" dirty="0" err="1"/>
              <a:t>between</a:t>
            </a:r>
            <a:r>
              <a:rPr lang="fr-BE" sz="2400" dirty="0"/>
              <a:t> </a:t>
            </a:r>
            <a:r>
              <a:rPr lang="fr-BE" sz="2400" dirty="0" err="1"/>
              <a:t>algorithm</a:t>
            </a:r>
            <a:r>
              <a:rPr lang="fr-BE" sz="2400" dirty="0"/>
              <a:t>, </a:t>
            </a:r>
            <a:r>
              <a:rPr lang="fr-BE" sz="2400" dirty="0" err="1"/>
              <a:t>study</a:t>
            </a:r>
            <a:r>
              <a:rPr lang="fr-BE" sz="2400" dirty="0"/>
              <a:t> of </a:t>
            </a:r>
            <a:r>
              <a:rPr lang="fr-BE" sz="2400" dirty="0" err="1"/>
              <a:t>statistical</a:t>
            </a:r>
            <a:r>
              <a:rPr lang="fr-BE" sz="2400" dirty="0"/>
              <a:t> </a:t>
            </a:r>
            <a:r>
              <a:rPr lang="fr-BE" sz="2400" dirty="0" err="1"/>
              <a:t>properties</a:t>
            </a:r>
            <a:r>
              <a:rPr lang="fr-BE" sz="24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BE" sz="2400" dirty="0" err="1"/>
              <a:t>Combined</a:t>
            </a:r>
            <a:r>
              <a:rPr lang="fr-BE" sz="2400" dirty="0"/>
              <a:t> use of </a:t>
            </a:r>
            <a:r>
              <a:rPr lang="fr-BE" sz="2400" dirty="0" err="1"/>
              <a:t>these</a:t>
            </a:r>
            <a:r>
              <a:rPr lang="fr-BE" sz="2400" dirty="0"/>
              <a:t> </a:t>
            </a:r>
            <a:r>
              <a:rPr lang="fr-BE" sz="2400" dirty="0" err="1"/>
              <a:t>tools</a:t>
            </a:r>
            <a:r>
              <a:rPr lang="fr-BE" sz="2400" dirty="0"/>
              <a:t> to help </a:t>
            </a:r>
            <a:r>
              <a:rPr lang="fr-BE" sz="2400" dirty="0" err="1"/>
              <a:t>answering</a:t>
            </a:r>
            <a:r>
              <a:rPr lang="fr-BE" sz="2400" dirty="0"/>
              <a:t> science questions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8F52B-3E20-4584-8706-852626CE374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BE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‘Soldyneuro’ team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BE" sz="1400" b="1">
                <a:solidFill>
                  <a:srgbClr val="5F5F5F"/>
                </a:solidFill>
              </a:rPr>
              <a:t>USA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LMSAL 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Karel Schrijver, Neal Hurlburt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SAO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Piet Martens, Alec Engell, Justin Kasper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BE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BE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BE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BE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BE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BE" sz="1400" b="1">
                <a:solidFill>
                  <a:srgbClr val="5F5F5F"/>
                </a:solidFill>
                <a:latin typeface="Verdana" pitchFamily="34" charset="0"/>
              </a:rPr>
              <a:t>UK and Ireland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U. Glasgow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Nicolas Labrosse, Fraser Watson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U. central Lancashire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Robert Walsh, Silvia Dalla, Stéphane Régnier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U. Bradford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Tufan Colak, Rami Qahwaiji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Trinity College Dublin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Peter Gallagher, Paul Higgins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BE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BE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BE" sz="1400" b="1">
                <a:solidFill>
                  <a:srgbClr val="5F5F5F"/>
                </a:solidFill>
                <a:latin typeface="Verdana" pitchFamily="34" charset="0"/>
              </a:rPr>
              <a:t>Continental Europe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MPS</a:t>
            </a:r>
            <a:r>
              <a:rPr lang="fr-BE" sz="1400" b="1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Davina Innes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IAS 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Frédéric Auchère, Susanna Parenti, Eric Buchlin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ROB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Véronique Delouille (</a:t>
            </a: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L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), Jean-François Hochedez, Cis Verbeeck, Catherine Timmermans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U. Orléans</a:t>
            </a:r>
            <a:r>
              <a:rPr lang="fr-BE" sz="1400" b="1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Thierry Dudok de Wit, Matthieu Kretzschmar, Luis Vieira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1400" b="1">
                <a:solidFill>
                  <a:srgbClr val="FF9933"/>
                </a:solidFill>
                <a:latin typeface="Verdana" pitchFamily="34" charset="0"/>
              </a:rPr>
              <a:t>U. Zagreb</a:t>
            </a:r>
            <a:r>
              <a:rPr lang="fr-BE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Roman Brajša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BE" sz="1400">
                <a:solidFill>
                  <a:srgbClr val="FF9933"/>
                </a:solidFill>
                <a:latin typeface="Verdana" pitchFamily="34" charset="0"/>
              </a:rPr>
              <a:t>				,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A332B-1798-4707-96A9-D1484BFED562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sz="3600" b="1" dirty="0">
                <a:solidFill>
                  <a:srgbClr val="FFFF00"/>
                </a:solidFill>
              </a:rPr>
              <a:t>Coordination in </a:t>
            </a:r>
            <a:r>
              <a:rPr lang="fr-BE" sz="3600" b="1" dirty="0" err="1">
                <a:solidFill>
                  <a:srgbClr val="FFFF00"/>
                </a:solidFill>
              </a:rPr>
              <a:t>development</a:t>
            </a:r>
            <a:r>
              <a:rPr lang="fr-BE" sz="3600" b="1" dirty="0">
                <a:solidFill>
                  <a:srgbClr val="FFFF00"/>
                </a:solidFill>
              </a:rPr>
              <a:t> of </a:t>
            </a:r>
            <a:r>
              <a:rPr lang="fr-BE" sz="3600" b="1" dirty="0" err="1">
                <a:solidFill>
                  <a:srgbClr val="FFFF00"/>
                </a:solidFill>
              </a:rPr>
              <a:t>automated</a:t>
            </a:r>
            <a:r>
              <a:rPr lang="fr-BE" sz="3600" b="1" dirty="0">
                <a:solidFill>
                  <a:srgbClr val="FFFF00"/>
                </a:solidFill>
              </a:rPr>
              <a:t> </a:t>
            </a:r>
            <a:r>
              <a:rPr lang="fr-BE" sz="3600" b="1" dirty="0" err="1">
                <a:solidFill>
                  <a:srgbClr val="FFFF00"/>
                </a:solidFill>
              </a:rPr>
              <a:t>tools</a:t>
            </a:r>
            <a:r>
              <a:rPr lang="fr-BE" sz="3600" b="1" dirty="0">
                <a:solidFill>
                  <a:srgbClr val="FFFF00"/>
                </a:solidFill>
              </a:rPr>
              <a:t> for </a:t>
            </a:r>
            <a:r>
              <a:rPr lang="fr-BE" sz="3600" b="1" dirty="0" err="1">
                <a:solidFill>
                  <a:srgbClr val="FFFF00"/>
                </a:solidFill>
              </a:rPr>
              <a:t>detection</a:t>
            </a:r>
            <a:r>
              <a:rPr lang="fr-BE" sz="3600" b="1" dirty="0">
                <a:solidFill>
                  <a:srgbClr val="FFFF00"/>
                </a:solidFill>
              </a:rPr>
              <a:t> of: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663"/>
            <a:ext cx="8362950" cy="4205287"/>
          </a:xfrm>
        </p:spPr>
        <p:txBody>
          <a:bodyPr/>
          <a:lstStyle/>
          <a:p>
            <a:pPr eaLnBrk="1" hangingPunct="1">
              <a:defRPr/>
            </a:pPr>
            <a:r>
              <a:rPr lang="fr-BE" sz="2800" dirty="0" err="1"/>
              <a:t>Sunspot</a:t>
            </a:r>
            <a:r>
              <a:rPr lang="fr-BE" sz="2800" dirty="0"/>
              <a:t>, </a:t>
            </a:r>
            <a:r>
              <a:rPr lang="fr-BE" sz="2800" dirty="0" err="1"/>
              <a:t>faculae</a:t>
            </a:r>
            <a:r>
              <a:rPr lang="fr-BE" sz="2800" dirty="0"/>
              <a:t> </a:t>
            </a:r>
            <a:r>
              <a:rPr lang="fr-BE" sz="2800" dirty="0" err="1"/>
              <a:t>detection</a:t>
            </a:r>
            <a:endParaRPr lang="fr-BE" sz="2800" dirty="0"/>
          </a:p>
          <a:p>
            <a:pPr eaLnBrk="1" hangingPunct="1">
              <a:defRPr/>
            </a:pPr>
            <a:r>
              <a:rPr lang="fr-BE" sz="2800" dirty="0" err="1"/>
              <a:t>Magnetic</a:t>
            </a:r>
            <a:r>
              <a:rPr lang="fr-BE" sz="2800" dirty="0"/>
              <a:t> active </a:t>
            </a:r>
            <a:r>
              <a:rPr lang="fr-BE" sz="2800" dirty="0" err="1"/>
              <a:t>region</a:t>
            </a:r>
            <a:r>
              <a:rPr lang="fr-BE" sz="2800" dirty="0"/>
              <a:t>, </a:t>
            </a:r>
            <a:r>
              <a:rPr lang="fr-BE" sz="2800" dirty="0" err="1"/>
              <a:t>magnetic</a:t>
            </a:r>
            <a:r>
              <a:rPr lang="fr-BE" sz="2800" dirty="0"/>
              <a:t> fragments</a:t>
            </a:r>
          </a:p>
          <a:p>
            <a:pPr eaLnBrk="1" hangingPunct="1">
              <a:defRPr/>
            </a:pPr>
            <a:r>
              <a:rPr lang="fr-BE" sz="2800" dirty="0"/>
              <a:t>Global </a:t>
            </a:r>
            <a:r>
              <a:rPr lang="fr-BE" sz="2800" dirty="0" err="1"/>
              <a:t>polarity</a:t>
            </a:r>
            <a:r>
              <a:rPr lang="fr-BE" sz="2800" dirty="0"/>
              <a:t> inversion line, local </a:t>
            </a:r>
            <a:r>
              <a:rPr lang="fr-BE" sz="2800" dirty="0" err="1"/>
              <a:t>polarity</a:t>
            </a:r>
            <a:r>
              <a:rPr lang="fr-BE" sz="2800" dirty="0"/>
              <a:t> </a:t>
            </a:r>
            <a:r>
              <a:rPr lang="fr-BE" sz="2800" dirty="0" err="1"/>
              <a:t>separation</a:t>
            </a:r>
            <a:r>
              <a:rPr lang="fr-BE" sz="2800" dirty="0"/>
              <a:t> line</a:t>
            </a:r>
          </a:p>
          <a:p>
            <a:pPr eaLnBrk="1" hangingPunct="1">
              <a:defRPr/>
            </a:pPr>
            <a:r>
              <a:rPr lang="fr-BE" sz="2800" dirty="0"/>
              <a:t>Coronal active </a:t>
            </a:r>
            <a:r>
              <a:rPr lang="fr-BE" sz="2800" dirty="0" err="1"/>
              <a:t>region</a:t>
            </a:r>
            <a:endParaRPr lang="fr-BE" sz="2800" dirty="0"/>
          </a:p>
          <a:p>
            <a:pPr eaLnBrk="1" hangingPunct="1">
              <a:defRPr/>
            </a:pPr>
            <a:r>
              <a:rPr lang="fr-BE" sz="2800" dirty="0" err="1"/>
              <a:t>Prominences</a:t>
            </a:r>
            <a:r>
              <a:rPr lang="fr-BE" sz="2800" dirty="0"/>
              <a:t>, filaments</a:t>
            </a:r>
          </a:p>
          <a:p>
            <a:pPr eaLnBrk="1" hangingPunct="1">
              <a:defRPr/>
            </a:pPr>
            <a:r>
              <a:rPr lang="fr-BE" sz="2800" dirty="0"/>
              <a:t>Oscillation in the corona</a:t>
            </a:r>
          </a:p>
          <a:p>
            <a:pPr eaLnBrk="1" hangingPunct="1">
              <a:defRPr/>
            </a:pPr>
            <a:r>
              <a:rPr lang="fr-BE" sz="2800" dirty="0" err="1"/>
              <a:t>Photospheric</a:t>
            </a:r>
            <a:r>
              <a:rPr lang="fr-BE" sz="2800" dirty="0"/>
              <a:t> and coronal motion </a:t>
            </a:r>
            <a:r>
              <a:rPr lang="fr-BE" sz="2800" dirty="0" err="1"/>
              <a:t>study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BD098-2C4F-45F8-945A-61E7FFCF9ED2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sz="3600" b="1" dirty="0">
                <a:solidFill>
                  <a:srgbClr val="FFFF00"/>
                </a:solidFill>
              </a:rPr>
              <a:t>Science questions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BE" dirty="0"/>
              <a:t>How do </a:t>
            </a:r>
            <a:r>
              <a:rPr lang="fr-BE" dirty="0" err="1"/>
              <a:t>photospheric</a:t>
            </a:r>
            <a:r>
              <a:rPr lang="fr-BE" dirty="0"/>
              <a:t> </a:t>
            </a:r>
            <a:r>
              <a:rPr lang="fr-BE" dirty="0" err="1"/>
              <a:t>features</a:t>
            </a:r>
            <a:r>
              <a:rPr lang="fr-BE" dirty="0"/>
              <a:t> </a:t>
            </a:r>
            <a:r>
              <a:rPr lang="fr-BE" dirty="0" err="1"/>
              <a:t>contributes</a:t>
            </a:r>
            <a:r>
              <a:rPr lang="fr-BE" dirty="0"/>
              <a:t> to the TSI and the SSI?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BE" dirty="0" err="1"/>
              <a:t>Who</a:t>
            </a:r>
            <a:r>
              <a:rPr lang="fr-BE" dirty="0"/>
              <a:t> are the </a:t>
            </a:r>
            <a:r>
              <a:rPr lang="fr-BE" dirty="0" err="1"/>
              <a:t>precursors</a:t>
            </a:r>
            <a:r>
              <a:rPr lang="fr-BE" dirty="0"/>
              <a:t> for </a:t>
            </a:r>
            <a:r>
              <a:rPr lang="fr-BE" dirty="0" err="1"/>
              <a:t>flares</a:t>
            </a:r>
            <a:r>
              <a:rPr lang="fr-BE" dirty="0"/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BE" dirty="0"/>
              <a:t>How do motion of </a:t>
            </a:r>
            <a:r>
              <a:rPr lang="fr-BE" dirty="0" err="1"/>
              <a:t>magnetic</a:t>
            </a:r>
            <a:r>
              <a:rPr lang="fr-BE" dirty="0"/>
              <a:t> fragments  </a:t>
            </a:r>
            <a:r>
              <a:rPr lang="fr-BE" dirty="0" err="1"/>
              <a:t>correlates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photospheric</a:t>
            </a:r>
            <a:r>
              <a:rPr lang="fr-BE" dirty="0"/>
              <a:t> flow?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the coronal </a:t>
            </a:r>
            <a:r>
              <a:rPr lang="fr-BE" dirty="0" err="1"/>
              <a:t>responses</a:t>
            </a:r>
            <a:r>
              <a:rPr lang="fr-BE" dirty="0"/>
              <a:t> of </a:t>
            </a:r>
            <a:r>
              <a:rPr lang="fr-BE" dirty="0" err="1"/>
              <a:t>photospheric</a:t>
            </a:r>
            <a:r>
              <a:rPr lang="fr-BE" dirty="0"/>
              <a:t> </a:t>
            </a:r>
            <a:r>
              <a:rPr lang="fr-BE" dirty="0" err="1"/>
              <a:t>features</a:t>
            </a:r>
            <a:r>
              <a:rPr lang="fr-BE" dirty="0"/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How do filaments, coronal holes, global PSL, and ARs fit co-spatially?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BC07-39A4-4FCB-AF5E-8AEB31DBD101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solidFill>
                  <a:srgbClr val="FFFF00"/>
                </a:solidFill>
              </a:rPr>
              <a:t>Motivations for </a:t>
            </a:r>
            <a:r>
              <a:rPr lang="fr-FR" sz="3600" b="1" dirty="0" err="1" smtClean="0">
                <a:solidFill>
                  <a:srgbClr val="FFFF00"/>
                </a:solidFill>
              </a:rPr>
              <a:t>European</a:t>
            </a:r>
            <a:r>
              <a:rPr lang="fr-FR" sz="3600" b="1" dirty="0" smtClean="0">
                <a:solidFill>
                  <a:srgbClr val="FFFF00"/>
                </a:solidFill>
              </a:rPr>
              <a:t> data </a:t>
            </a:r>
            <a:r>
              <a:rPr lang="fr-FR" sz="3600" b="1" dirty="0" err="1" smtClean="0">
                <a:solidFill>
                  <a:srgbClr val="FFFF00"/>
                </a:solidFill>
              </a:rPr>
              <a:t>centers</a:t>
            </a:r>
            <a:endParaRPr lang="fr-FR" sz="3600" b="1" dirty="0" smtClean="0">
              <a:solidFill>
                <a:srgbClr val="FFFF00"/>
              </a:solidFill>
            </a:endParaRP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fr-FR" dirty="0" smtClean="0"/>
              <a:t>The Data </a:t>
            </a:r>
            <a:r>
              <a:rPr lang="fr-FR" dirty="0" err="1" smtClean="0"/>
              <a:t>Centers</a:t>
            </a:r>
            <a:r>
              <a:rPr lang="fr-FR" dirty="0" smtClean="0"/>
              <a:t> in Europe </a:t>
            </a:r>
            <a:r>
              <a:rPr lang="fr-FR" dirty="0" err="1" smtClean="0"/>
              <a:t>will</a:t>
            </a:r>
            <a:r>
              <a:rPr lang="fr-FR" dirty="0" smtClean="0"/>
              <a:t>:</a:t>
            </a:r>
          </a:p>
          <a:p>
            <a:pPr eaLnBrk="1" hangingPunct="1">
              <a:defRPr/>
            </a:pPr>
            <a:r>
              <a:rPr lang="fr-FR" dirty="0" err="1" smtClean="0"/>
              <a:t>Give</a:t>
            </a:r>
            <a:r>
              <a:rPr lang="fr-FR" dirty="0" smtClean="0"/>
              <a:t> a quick </a:t>
            </a:r>
            <a:r>
              <a:rPr lang="fr-FR" dirty="0" err="1" smtClean="0"/>
              <a:t>access</a:t>
            </a:r>
            <a:r>
              <a:rPr lang="fr-FR" dirty="0" smtClean="0"/>
              <a:t> to the data (</a:t>
            </a:r>
            <a:r>
              <a:rPr lang="fr-FR" dirty="0" err="1" smtClean="0"/>
              <a:t>level</a:t>
            </a:r>
            <a:r>
              <a:rPr lang="fr-FR" dirty="0" smtClean="0"/>
              <a:t> 1) </a:t>
            </a:r>
            <a:r>
              <a:rPr lang="fr-FR" dirty="0" err="1" smtClean="0"/>
              <a:t>avoiding</a:t>
            </a:r>
            <a:r>
              <a:rPr lang="fr-FR" dirty="0" smtClean="0"/>
              <a:t> saturation of the JSOC line.</a:t>
            </a:r>
          </a:p>
          <a:p>
            <a:pPr eaLnBrk="1" hangingPunct="1">
              <a:defRPr/>
            </a:pP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additional</a:t>
            </a:r>
            <a:r>
              <a:rPr lang="fr-FR" dirty="0" smtClean="0"/>
              <a:t> and </a:t>
            </a:r>
            <a:r>
              <a:rPr lang="fr-FR" dirty="0" err="1" smtClean="0"/>
              <a:t>complementary</a:t>
            </a:r>
            <a:r>
              <a:rPr lang="fr-FR" dirty="0" smtClean="0"/>
              <a:t> services to the EU (and not </a:t>
            </a:r>
            <a:r>
              <a:rPr lang="fr-FR" dirty="0" err="1" smtClean="0"/>
              <a:t>only</a:t>
            </a:r>
            <a:r>
              <a:rPr lang="fr-FR" dirty="0" smtClean="0"/>
              <a:t>) </a:t>
            </a:r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proposed</a:t>
            </a:r>
            <a:r>
              <a:rPr lang="fr-FR" dirty="0" smtClean="0"/>
              <a:t> by JSOC.</a:t>
            </a:r>
          </a:p>
          <a:p>
            <a:pPr lvl="1" eaLnBrk="1" hangingPunct="1">
              <a:defRPr/>
            </a:pPr>
            <a:r>
              <a:rPr lang="fr-FR" dirty="0" err="1" smtClean="0"/>
              <a:t>Archiving</a:t>
            </a:r>
            <a:r>
              <a:rPr lang="fr-FR" dirty="0" smtClean="0"/>
              <a:t>, data distribution, </a:t>
            </a:r>
            <a:r>
              <a:rPr lang="fr-FR" dirty="0" err="1" smtClean="0"/>
              <a:t>forecasting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…</a:t>
            </a:r>
          </a:p>
          <a:p>
            <a:pPr eaLnBrk="1" hangingPunct="1">
              <a:buFont typeface="Arial" charset="0"/>
              <a:buNone/>
              <a:defRPr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COSPAR Assembly 19-23 July 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E9B1-6AF0-433E-AC4A-39844BF7E35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val 2"/>
          <p:cNvSpPr>
            <a:spLocks noChangeArrowheads="1"/>
          </p:cNvSpPr>
          <p:nvPr/>
        </p:nvSpPr>
        <p:spPr bwMode="auto">
          <a:xfrm>
            <a:off x="3348038" y="1341438"/>
            <a:ext cx="2808287" cy="2590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/>
              <a:t>Development of </a:t>
            </a:r>
          </a:p>
          <a:p>
            <a:pPr algn="ctr"/>
            <a:r>
              <a:rPr lang="fr-BE"/>
              <a:t>automated detection </a:t>
            </a:r>
          </a:p>
          <a:p>
            <a:pPr algn="ctr"/>
            <a:r>
              <a:rPr lang="fr-BE"/>
              <a:t>algorithms</a:t>
            </a:r>
            <a:endParaRPr lang="fr-FR"/>
          </a:p>
        </p:txBody>
      </p:sp>
      <p:sp>
        <p:nvSpPr>
          <p:cNvPr id="41986" name="Oval 3"/>
          <p:cNvSpPr>
            <a:spLocks noChangeArrowheads="1"/>
          </p:cNvSpPr>
          <p:nvPr/>
        </p:nvSpPr>
        <p:spPr bwMode="auto">
          <a:xfrm>
            <a:off x="5651500" y="4076700"/>
            <a:ext cx="2808288" cy="2592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/>
              <a:t>Comparison algorithms, </a:t>
            </a:r>
          </a:p>
          <a:p>
            <a:pPr algn="ctr"/>
            <a:r>
              <a:rPr lang="fr-BE"/>
              <a:t>Performance evaluation</a:t>
            </a:r>
            <a:endParaRPr lang="fr-FR"/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900113" y="4005263"/>
            <a:ext cx="2879725" cy="2592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/>
              <a:t>Combination </a:t>
            </a:r>
          </a:p>
          <a:p>
            <a:pPr algn="ctr"/>
            <a:r>
              <a:rPr lang="fr-BE"/>
              <a:t>of algorithms to </a:t>
            </a:r>
          </a:p>
          <a:p>
            <a:pPr algn="ctr"/>
            <a:r>
              <a:rPr lang="fr-BE"/>
              <a:t>address Science questions</a:t>
            </a:r>
            <a:endParaRPr lang="fr-FR"/>
          </a:p>
          <a:p>
            <a:pPr algn="ctr"/>
            <a:endParaRPr lang="fr-BE"/>
          </a:p>
          <a:p>
            <a:pPr algn="ctr"/>
            <a:r>
              <a:rPr lang="fr-BE"/>
              <a:t> </a:t>
            </a:r>
            <a:endParaRPr lang="fr-FR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5724525" y="3644900"/>
            <a:ext cx="504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 flipH="1">
            <a:off x="3851275" y="530225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 flipV="1">
            <a:off x="3276600" y="3573463"/>
            <a:ext cx="43021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1116013" y="3068638"/>
            <a:ext cx="200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/>
              <a:t>Feedback for</a:t>
            </a:r>
          </a:p>
          <a:p>
            <a:r>
              <a:rPr lang="fr-BE"/>
              <a:t>new requirements</a:t>
            </a:r>
            <a:endParaRPr lang="fr-FR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BE" sz="3600" b="1" dirty="0">
                <a:solidFill>
                  <a:srgbClr val="FFFF00"/>
                </a:solidFill>
              </a:rPr>
              <a:t>Life Cycle of </a:t>
            </a:r>
            <a:br>
              <a:rPr lang="fr-BE" sz="3600" b="1" dirty="0">
                <a:solidFill>
                  <a:srgbClr val="FFFF00"/>
                </a:solidFill>
              </a:rPr>
            </a:br>
            <a:r>
              <a:rPr lang="fr-BE" sz="3600" b="1" dirty="0" err="1">
                <a:solidFill>
                  <a:srgbClr val="FFFF00"/>
                </a:solidFill>
              </a:rPr>
              <a:t>Solar</a:t>
            </a:r>
            <a:r>
              <a:rPr lang="fr-BE" sz="3600" b="1" dirty="0">
                <a:solidFill>
                  <a:srgbClr val="FFFF00"/>
                </a:solidFill>
              </a:rPr>
              <a:t> Image </a:t>
            </a:r>
            <a:r>
              <a:rPr lang="fr-BE" sz="3600" b="1" dirty="0" err="1">
                <a:solidFill>
                  <a:srgbClr val="FFFF00"/>
                </a:solidFill>
              </a:rPr>
              <a:t>Processing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C7295-40FA-41C0-956E-DD46CD4FB49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80400" cy="1566862"/>
          </a:xfrm>
        </p:spPr>
        <p:txBody>
          <a:bodyPr/>
          <a:lstStyle/>
          <a:p>
            <a:pPr eaLnBrk="1" hangingPunct="1">
              <a:defRPr/>
            </a:pPr>
            <a:r>
              <a:rPr lang="fr-BE" sz="3600" b="1" dirty="0">
                <a:solidFill>
                  <a:srgbClr val="FFFF00"/>
                </a:solidFill>
              </a:rPr>
              <a:t>How do </a:t>
            </a:r>
            <a:r>
              <a:rPr lang="fr-BE" sz="3600" b="1" dirty="0" err="1">
                <a:solidFill>
                  <a:srgbClr val="FFFF00"/>
                </a:solidFill>
              </a:rPr>
              <a:t>photospheric</a:t>
            </a:r>
            <a:r>
              <a:rPr lang="fr-BE" sz="3600" b="1" dirty="0">
                <a:solidFill>
                  <a:srgbClr val="FFFF00"/>
                </a:solidFill>
              </a:rPr>
              <a:t> </a:t>
            </a:r>
            <a:r>
              <a:rPr lang="fr-BE" sz="3600" b="1" dirty="0" err="1">
                <a:solidFill>
                  <a:srgbClr val="FFFF00"/>
                </a:solidFill>
              </a:rPr>
              <a:t>features</a:t>
            </a:r>
            <a:r>
              <a:rPr lang="fr-BE" sz="3600" b="1" dirty="0">
                <a:solidFill>
                  <a:srgbClr val="FFFF00"/>
                </a:solidFill>
              </a:rPr>
              <a:t> </a:t>
            </a:r>
            <a:r>
              <a:rPr lang="fr-BE" sz="3600" b="1" dirty="0" err="1">
                <a:solidFill>
                  <a:srgbClr val="FFFF00"/>
                </a:solidFill>
              </a:rPr>
              <a:t>contributes</a:t>
            </a:r>
            <a:r>
              <a:rPr lang="fr-BE" sz="3600" b="1" dirty="0">
                <a:solidFill>
                  <a:srgbClr val="FFFF00"/>
                </a:solidFill>
              </a:rPr>
              <a:t> to the TSI/SSI?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229600" cy="360045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/>
              <a:t>Semi-empirical model assumes that  B-field at solar surface causes TSI + SSI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/>
              <a:t>   variations in UV, visible, IR components: </a:t>
            </a:r>
          </a:p>
          <a:p>
            <a:pPr eaLnBrk="1" hangingPunct="1">
              <a:defRPr/>
            </a:pPr>
            <a:r>
              <a:rPr lang="fr-FR" sz="2800"/>
              <a:t> </a:t>
            </a:r>
            <a:r>
              <a:rPr lang="fr-FR" sz="2800" i="1">
                <a:solidFill>
                  <a:srgbClr val="FFFF66"/>
                </a:solidFill>
              </a:rPr>
              <a:t>Sunspots, faculae, network, Quiet Sun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r-BE" sz="2000" i="1"/>
              <a:t>(Wenzler ‘06, Krivova ’03, …)</a:t>
            </a:r>
            <a:endParaRPr lang="fr-FR" sz="2000" i="1"/>
          </a:p>
          <a:p>
            <a:pPr eaLnBrk="1" hangingPunct="1">
              <a:defRPr/>
            </a:pPr>
            <a:r>
              <a:rPr lang="fr-BE" sz="2800"/>
              <a:t>Need of robust detection method to estimate the </a:t>
            </a:r>
            <a:r>
              <a:rPr lang="fr-BE" sz="2800" i="1">
                <a:solidFill>
                  <a:srgbClr val="FFFF66"/>
                </a:solidFill>
              </a:rPr>
              <a:t>filling factor</a:t>
            </a:r>
            <a:r>
              <a:rPr lang="fr-BE" sz="2800" i="1"/>
              <a:t> </a:t>
            </a:r>
            <a:r>
              <a:rPr lang="fr-BE" sz="2800"/>
              <a:t>of these features with precisions</a:t>
            </a:r>
            <a:endParaRPr lang="fr-FR" sz="28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402D3-291E-4335-957C-233F83EEA26D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BE" sz="3600" b="1" dirty="0" err="1">
                <a:solidFill>
                  <a:srgbClr val="FFFF00"/>
                </a:solidFill>
              </a:rPr>
              <a:t>Sunspot</a:t>
            </a:r>
            <a:r>
              <a:rPr lang="fr-BE" sz="3600" b="1" dirty="0">
                <a:solidFill>
                  <a:srgbClr val="FFFF00"/>
                </a:solidFill>
              </a:rPr>
              <a:t> and </a:t>
            </a:r>
            <a:r>
              <a:rPr lang="fr-BE" sz="3600" b="1" dirty="0" err="1">
                <a:solidFill>
                  <a:srgbClr val="FFFF00"/>
                </a:solidFill>
              </a:rPr>
              <a:t>faculae</a:t>
            </a:r>
            <a:r>
              <a:rPr lang="fr-BE" sz="3600" b="1" dirty="0">
                <a:solidFill>
                  <a:srgbClr val="FFFF00"/>
                </a:solidFill>
              </a:rPr>
              <a:t> </a:t>
            </a:r>
            <a:r>
              <a:rPr lang="fr-BE" sz="3600" b="1" dirty="0" err="1">
                <a:solidFill>
                  <a:srgbClr val="FFFF00"/>
                </a:solidFill>
              </a:rPr>
              <a:t>detection</a:t>
            </a:r>
            <a:endParaRPr lang="fr-FR" sz="3600" b="1" dirty="0">
              <a:solidFill>
                <a:srgbClr val="FFFF00"/>
              </a:solidFill>
            </a:endParaRPr>
          </a:p>
        </p:txBody>
      </p:sp>
      <p:pic>
        <p:nvPicPr>
          <p:cNvPr id="45058" name="Picture 6" descr="magnetogram example zoom 1.bmp"/>
          <p:cNvPicPr>
            <a:picLocks noChangeAspect="1"/>
          </p:cNvPicPr>
          <p:nvPr/>
        </p:nvPicPr>
        <p:blipFill>
          <a:blip r:embed="rId3"/>
          <a:srcRect l="26903" t="4762" r="26106" b="9525"/>
          <a:stretch>
            <a:fillRect/>
          </a:stretch>
        </p:blipFill>
        <p:spPr bwMode="auto">
          <a:xfrm>
            <a:off x="1692275" y="1773238"/>
            <a:ext cx="2571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59" name="Picture 7" descr="magnetogram example zoom 2.bmp"/>
          <p:cNvPicPr>
            <a:picLocks noGrp="1" noChangeAspect="1"/>
          </p:cNvPicPr>
          <p:nvPr>
            <p:ph type="body" sz="half" idx="1"/>
          </p:nvPr>
        </p:nvPicPr>
        <p:blipFill>
          <a:blip r:embed="rId4"/>
          <a:srcRect l="26743" t="4878" r="26457" b="9756"/>
          <a:stretch>
            <a:fillRect/>
          </a:stretch>
        </p:blipFill>
        <p:spPr>
          <a:xfrm>
            <a:off x="539750" y="3933825"/>
            <a:ext cx="2592388" cy="2374900"/>
          </a:xfrm>
          <a:ln>
            <a:solidFill>
              <a:srgbClr val="000000"/>
            </a:solidFill>
          </a:ln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87313" y="2152650"/>
            <a:ext cx="140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/>
              <a:t>Detection of</a:t>
            </a:r>
          </a:p>
          <a:p>
            <a:r>
              <a:rPr lang="fr-BE"/>
              <a:t>Sunspot on </a:t>
            </a:r>
          </a:p>
          <a:p>
            <a:r>
              <a:rPr lang="fr-BE"/>
              <a:t>HMI</a:t>
            </a:r>
            <a:endParaRPr lang="fr-FR"/>
          </a:p>
        </p:txBody>
      </p:sp>
      <p:pic>
        <p:nvPicPr>
          <p:cNvPr id="45061" name="Picture 4" descr="28.03.2001_00_00_markedfaculae.png"/>
          <p:cNvPicPr>
            <a:picLocks noGrp="1" noChangeAspect="1"/>
          </p:cNvPicPr>
          <p:nvPr>
            <p:ph type="body" sz="half" idx="2"/>
          </p:nvPr>
        </p:nvPicPr>
        <p:blipFill>
          <a:blip r:embed="rId5"/>
          <a:srcRect l="22112" t="10001" r="32126" b="10001"/>
          <a:stretch>
            <a:fillRect/>
          </a:stretch>
        </p:blipFill>
        <p:spPr>
          <a:xfrm>
            <a:off x="4464050" y="2997200"/>
            <a:ext cx="4679950" cy="3311525"/>
          </a:xfrm>
        </p:spPr>
      </p:pic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0" y="1196975"/>
            <a:ext cx="4500563" cy="56610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5003800" y="14128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solidFill>
                  <a:srgbClr val="FFFF66"/>
                </a:solidFill>
              </a:rPr>
              <a:t>Bradford team</a:t>
            </a:r>
            <a:endParaRPr lang="fr-FR">
              <a:solidFill>
                <a:srgbClr val="FFFF66"/>
              </a:solidFill>
            </a:endParaRPr>
          </a:p>
        </p:txBody>
      </p:sp>
      <p:sp>
        <p:nvSpPr>
          <p:cNvPr id="45064" name="Date Placeholder 3"/>
          <p:cNvSpPr txBox="1">
            <a:spLocks noGrp="1"/>
          </p:cNvSpPr>
          <p:nvPr/>
        </p:nvSpPr>
        <p:spPr bwMode="auto">
          <a:xfrm>
            <a:off x="611188" y="645318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600">
                <a:latin typeface="Corbel" pitchFamily="34" charset="0"/>
              </a:rPr>
              <a:t>29th April 2010</a:t>
            </a:r>
            <a:endParaRPr lang="en-GB" sz="1600">
              <a:latin typeface="Corbel" pitchFamily="34" charset="0"/>
            </a:endParaRP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250825" y="1412875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>
                <a:solidFill>
                  <a:srgbClr val="FFFF66"/>
                </a:solidFill>
              </a:rPr>
              <a:t>Fraser Watson, U. Glasgow</a:t>
            </a:r>
            <a:endParaRPr lang="fr-FR">
              <a:solidFill>
                <a:srgbClr val="FFFF66"/>
              </a:solidFill>
            </a:endParaRPr>
          </a:p>
        </p:txBody>
      </p:sp>
      <p:sp>
        <p:nvSpPr>
          <p:cNvPr id="45066" name="Date Placeholder 3"/>
          <p:cNvSpPr txBox="1">
            <a:spLocks noGrp="1"/>
          </p:cNvSpPr>
          <p:nvPr/>
        </p:nvSpPr>
        <p:spPr bwMode="auto">
          <a:xfrm>
            <a:off x="5580063" y="630872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600">
                <a:latin typeface="Corbel" pitchFamily="34" charset="0"/>
              </a:rPr>
              <a:t>28</a:t>
            </a:r>
            <a:r>
              <a:rPr lang="en-US" sz="1600" baseline="30000">
                <a:latin typeface="Corbel" pitchFamily="34" charset="0"/>
              </a:rPr>
              <a:t>th</a:t>
            </a:r>
            <a:r>
              <a:rPr lang="en-US" sz="1600">
                <a:latin typeface="Corbel" pitchFamily="34" charset="0"/>
              </a:rPr>
              <a:t> March 2001</a:t>
            </a:r>
            <a:endParaRPr lang="en-GB" sz="1600">
              <a:latin typeface="Corbel" pitchFamily="34" charset="0"/>
            </a:endParaRP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4911725" y="2081213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/>
              <a:t>Detection of faculae on MDI continuum</a:t>
            </a:r>
          </a:p>
          <a:p>
            <a:r>
              <a:rPr lang="fr-BE"/>
              <a:t>(heliographic coordinate)</a:t>
            </a:r>
            <a:endParaRPr lang="fr-FR"/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4500563" y="1196975"/>
            <a:ext cx="4643437" cy="566102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FC6B4-9E67-4DFA-A6DC-423C50F8FA2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b="1" dirty="0">
                <a:solidFill>
                  <a:srgbClr val="FFFF00"/>
                </a:solidFill>
              </a:rPr>
              <a:t/>
            </a:r>
            <a:br>
              <a:rPr lang="en-GB" sz="3800" b="1" dirty="0">
                <a:solidFill>
                  <a:srgbClr val="FFFF00"/>
                </a:solidFill>
              </a:rPr>
            </a:br>
            <a:r>
              <a:rPr lang="en-GB" sz="3800" b="1" dirty="0">
                <a:solidFill>
                  <a:srgbClr val="FFFF00"/>
                </a:solidFill>
              </a:rPr>
              <a:t/>
            </a:r>
            <a:br>
              <a:rPr lang="en-GB" sz="3800" b="1" dirty="0">
                <a:solidFill>
                  <a:srgbClr val="FFFF00"/>
                </a:solidFill>
              </a:rPr>
            </a:br>
            <a:r>
              <a:rPr lang="fr-BE" sz="4000" b="1" dirty="0" err="1">
                <a:solidFill>
                  <a:srgbClr val="FFFF00"/>
                </a:solidFill>
              </a:rPr>
              <a:t>Who</a:t>
            </a:r>
            <a:r>
              <a:rPr lang="fr-BE" sz="4000" b="1" dirty="0">
                <a:solidFill>
                  <a:srgbClr val="FFFF00"/>
                </a:solidFill>
              </a:rPr>
              <a:t> are the </a:t>
            </a:r>
            <a:r>
              <a:rPr lang="fr-BE" sz="4000" b="1" dirty="0" err="1">
                <a:solidFill>
                  <a:srgbClr val="FFFF00"/>
                </a:solidFill>
              </a:rPr>
              <a:t>precursors</a:t>
            </a:r>
            <a:r>
              <a:rPr lang="fr-BE" sz="4000" b="1" dirty="0">
                <a:solidFill>
                  <a:srgbClr val="FFFF00"/>
                </a:solidFill>
              </a:rPr>
              <a:t> for </a:t>
            </a:r>
            <a:r>
              <a:rPr lang="fr-BE" sz="4000" b="1" dirty="0" err="1">
                <a:solidFill>
                  <a:srgbClr val="FFFF00"/>
                </a:solidFill>
              </a:rPr>
              <a:t>flares</a:t>
            </a:r>
            <a:r>
              <a:rPr lang="fr-BE" sz="4000" b="1" dirty="0">
                <a:solidFill>
                  <a:srgbClr val="FFFF00"/>
                </a:solidFill>
              </a:rPr>
              <a:t>?</a:t>
            </a:r>
            <a:br>
              <a:rPr lang="fr-BE" sz="4000" b="1" dirty="0">
                <a:solidFill>
                  <a:srgbClr val="FFFF00"/>
                </a:solidFill>
              </a:rPr>
            </a:br>
            <a:r>
              <a:rPr lang="en-GB" sz="3800" b="1" dirty="0">
                <a:solidFill>
                  <a:srgbClr val="FFFF00"/>
                </a:solidFill>
              </a:rPr>
              <a:t/>
            </a:r>
            <a:br>
              <a:rPr lang="en-GB" sz="3800" b="1" dirty="0">
                <a:solidFill>
                  <a:srgbClr val="FFFF00"/>
                </a:solidFill>
              </a:rPr>
            </a:br>
            <a:endParaRPr lang="en-GB" sz="3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2875" y="1500188"/>
            <a:ext cx="8858250" cy="4976812"/>
          </a:xfrm>
        </p:spPr>
        <p:txBody>
          <a:bodyPr/>
          <a:lstStyle/>
          <a:p>
            <a:pPr algn="just" eaLnBrk="1" hangingPunct="1">
              <a:defRPr/>
            </a:pPr>
            <a:r>
              <a:rPr lang="en-GB" sz="2900" b="1"/>
              <a:t>Large-scale Investigation of AR Properties with respect to Flaring Events</a:t>
            </a:r>
            <a:endParaRPr lang="en-GB" sz="2800"/>
          </a:p>
          <a:p>
            <a:pPr algn="just" eaLnBrk="1" hangingPunct="1">
              <a:spcBef>
                <a:spcPts val="1800"/>
              </a:spcBef>
              <a:defRPr/>
            </a:pPr>
            <a:r>
              <a:rPr lang="en-GB" sz="2800" b="1"/>
              <a:t>Teams:</a:t>
            </a:r>
          </a:p>
          <a:p>
            <a:pPr algn="just" eaLnBrk="1" hangingPunct="1">
              <a:spcBef>
                <a:spcPts val="400"/>
              </a:spcBef>
              <a:buFont typeface="Wingdings" pitchFamily="2" charset="2"/>
              <a:buNone/>
              <a:defRPr/>
            </a:pPr>
            <a:r>
              <a:rPr lang="en-GB" sz="2800" b="1">
                <a:solidFill>
                  <a:srgbClr val="FFFF66"/>
                </a:solidFill>
              </a:rPr>
              <a:t>University of Bradford:</a:t>
            </a:r>
            <a:r>
              <a:rPr lang="en-GB" sz="2800" b="1">
                <a:solidFill>
                  <a:srgbClr val="FF0000"/>
                </a:solidFill>
              </a:rPr>
              <a:t> </a:t>
            </a:r>
            <a:r>
              <a:rPr lang="en-GB" sz="2800"/>
              <a:t>AR-flare associations, statistical Feature selection, and machine learning-based prediction techniques. </a:t>
            </a:r>
          </a:p>
          <a:p>
            <a:pPr algn="just" eaLnBrk="1" hangingPunct="1">
              <a:spcBef>
                <a:spcPts val="400"/>
              </a:spcBef>
              <a:buFont typeface="Wingdings" pitchFamily="2" charset="2"/>
              <a:buNone/>
              <a:defRPr/>
            </a:pPr>
            <a:r>
              <a:rPr lang="en-GB" sz="2800" b="1">
                <a:solidFill>
                  <a:srgbClr val="FFFF66"/>
                </a:solidFill>
              </a:rPr>
              <a:t>Trinity College Dublin:</a:t>
            </a:r>
            <a:r>
              <a:rPr lang="en-GB" sz="2800" b="1">
                <a:solidFill>
                  <a:srgbClr val="FF0000"/>
                </a:solidFill>
              </a:rPr>
              <a:t> </a:t>
            </a:r>
            <a:r>
              <a:rPr lang="en-GB" sz="2800"/>
              <a:t>AR detection and property extraction by applying the </a:t>
            </a:r>
            <a:r>
              <a:rPr lang="en-GB" sz="2800" b="1"/>
              <a:t>SMART </a:t>
            </a:r>
            <a:r>
              <a:rPr lang="en-GB" sz="2800"/>
              <a:t>(</a:t>
            </a:r>
            <a:r>
              <a:rPr lang="en-GB" sz="2800" i="1"/>
              <a:t>Solar Monitor Active Region Tracking) </a:t>
            </a:r>
            <a:r>
              <a:rPr lang="en-GB" sz="2800"/>
              <a:t>algorithm</a:t>
            </a:r>
            <a:r>
              <a:rPr lang="en-GB" sz="2800" i="1"/>
              <a:t> </a:t>
            </a:r>
            <a:r>
              <a:rPr lang="en-GB" sz="2800"/>
              <a:t>on  Solar Cycle 23</a:t>
            </a:r>
            <a:r>
              <a:rPr lang="en-GB" sz="2800" i="1"/>
              <a:t>. </a:t>
            </a:r>
            <a:endParaRPr lang="en-GB" sz="280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GB" sz="2800"/>
          </a:p>
          <a:p>
            <a:pPr marL="457200" lvl="1" indent="0" algn="just" eaLnBrk="1" hangingPunct="1">
              <a:buFontTx/>
              <a:buNone/>
              <a:defRPr/>
            </a:pPr>
            <a:endParaRPr lang="en-GB" b="1"/>
          </a:p>
          <a:p>
            <a:pPr eaLnBrk="1" hangingPunct="1">
              <a:buFont typeface="Wingdings" pitchFamily="2" charset="2"/>
              <a:buNone/>
              <a:defRPr/>
            </a:pP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1151C-02E3-4CE6-B243-5248A9EC1181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30238"/>
          <a:ext cx="9144000" cy="6519862"/>
        </p:xfrm>
        <a:graphic>
          <a:graphicData uri="http://schemas.openxmlformats.org/drawingml/2006/table">
            <a:tbl>
              <a:tblPr/>
              <a:tblGrid>
                <a:gridCol w="304800"/>
                <a:gridCol w="1371600"/>
                <a:gridCol w="746760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AR Properties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Type-Polarity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Unipolar/Multipolar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Type-Size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Big/Small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Type-Evolution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Emerging/Decaying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Area_Mmsq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Area of the region [Megameters squared]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Bflux_Mx  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Total unsigned magnetic flux of the region [Maxwells]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Bfluxp_Mx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Total positive flux in the region [Maxwells]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Bfluxn_Mx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Total negative flux in the region [Maxwells]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Bfluximb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Flux imbalance fraction in the region = (Bfluxp_Mx+abs(Bfluxn_Mx)) /Bflux_Mx      [fraction]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DBfluxDt_Mx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The flux emergence rate = ( (Bflux_Mx at time t) - (Bflux_Mx at time (t - delta t)) ) / (delta t)    [Mx / second]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Bmin_G     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Minimum B value in the region    [Gauss]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Bmax_G    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Maximum B value in the region    [Gauss]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Bmean_G  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B value in the region    [Gauss]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Lnl_Mm     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Neutral line length in the region [Mega meters]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Lsg_Mm     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High gradient Neutral line length in the region [Mega meters]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MxGrad_GpMm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Maximum gradient along the Neutral line.   [Gauss / Megameter]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MeanGrad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gradient along the Neutral line.   [Gauss / Megameter]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MednGrad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Median gradient along the Neutral line.   [Gauss / Megameter]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Rval_Mx     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Schrijver R-Value. [Maxwells]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WLsg_GpMm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Falconer WLsg value   [Gauss / Megameter]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R_Str          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Schrijver R-Value with a lower threshold for summing flux [Maxwells]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WLsg_Str        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 modified version of WLsg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88913"/>
            <a:ext cx="8482013" cy="3476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GB" sz="2000" b="1"/>
              <a:t>Magnetic AR Properties extracted by SMART  </a:t>
            </a:r>
            <a:r>
              <a:rPr lang="en-GB" sz="2000" b="1">
                <a:solidFill>
                  <a:srgbClr val="FFFF66"/>
                </a:solidFill>
              </a:rPr>
              <a:t>(TCD Team)</a:t>
            </a:r>
            <a:endParaRPr lang="en-GB" sz="2000">
              <a:solidFill>
                <a:srgbClr val="FFFF6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51DA2-E71F-4DE1-B16F-FFD66AFF0A17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Process 37"/>
          <p:cNvSpPr/>
          <p:nvPr/>
        </p:nvSpPr>
        <p:spPr>
          <a:xfrm>
            <a:off x="6299200" y="3621088"/>
            <a:ext cx="1223963" cy="7239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Machine Learning</a:t>
            </a:r>
          </a:p>
        </p:txBody>
      </p:sp>
      <p:cxnSp>
        <p:nvCxnSpPr>
          <p:cNvPr id="51202" name="Elbow Connector 84"/>
          <p:cNvCxnSpPr>
            <a:cxnSpLocks noChangeShapeType="1"/>
            <a:stCxn id="39" idx="2"/>
          </p:cNvCxnSpPr>
          <p:nvPr/>
        </p:nvCxnSpPr>
        <p:spPr bwMode="auto">
          <a:xfrm rot="5400000">
            <a:off x="707231" y="4094957"/>
            <a:ext cx="630237" cy="1155700"/>
          </a:xfrm>
          <a:prstGeom prst="bentConnector4">
            <a:avLst>
              <a:gd name="adj1" fmla="val 22921"/>
              <a:gd name="adj2" fmla="val 119782"/>
            </a:avLst>
          </a:prstGeom>
          <a:noFill/>
          <a:ln w="50800" algn="ctr">
            <a:solidFill>
              <a:srgbClr val="F79646"/>
            </a:solidFill>
            <a:miter lim="800000"/>
            <a:headEnd/>
            <a:tailEnd type="arrow" w="med" len="med"/>
          </a:ln>
        </p:spPr>
      </p:cxnSp>
      <p:sp>
        <p:nvSpPr>
          <p:cNvPr id="39" name="Flowchart: Process 38"/>
          <p:cNvSpPr/>
          <p:nvPr/>
        </p:nvSpPr>
        <p:spPr>
          <a:xfrm>
            <a:off x="987425" y="3621088"/>
            <a:ext cx="1223963" cy="7239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Machine Learning</a:t>
            </a:r>
          </a:p>
        </p:txBody>
      </p:sp>
      <p:cxnSp>
        <p:nvCxnSpPr>
          <p:cNvPr id="51204" name="Elbow Connector 65"/>
          <p:cNvCxnSpPr>
            <a:cxnSpLocks noChangeShapeType="1"/>
            <a:stCxn id="38" idx="2"/>
          </p:cNvCxnSpPr>
          <p:nvPr/>
        </p:nvCxnSpPr>
        <p:spPr bwMode="auto">
          <a:xfrm rot="5400000">
            <a:off x="6018213" y="4094163"/>
            <a:ext cx="630237" cy="1157287"/>
          </a:xfrm>
          <a:prstGeom prst="bentConnector4">
            <a:avLst>
              <a:gd name="adj1" fmla="val 22921"/>
              <a:gd name="adj2" fmla="val 119755"/>
            </a:avLst>
          </a:prstGeom>
          <a:noFill/>
          <a:ln w="50800" algn="ctr">
            <a:solidFill>
              <a:srgbClr val="F79646"/>
            </a:solidFill>
            <a:miter lim="800000"/>
            <a:headEnd/>
            <a:tailEnd type="arrow" w="med" len="med"/>
          </a:ln>
        </p:spPr>
      </p:cxnSp>
      <p:sp>
        <p:nvSpPr>
          <p:cNvPr id="10" name="Flowchart: Process 9"/>
          <p:cNvSpPr/>
          <p:nvPr/>
        </p:nvSpPr>
        <p:spPr>
          <a:xfrm>
            <a:off x="2530475" y="1362075"/>
            <a:ext cx="1951038" cy="7921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Association, using Date, Time and Location</a:t>
            </a:r>
          </a:p>
        </p:txBody>
      </p:sp>
      <p:sp>
        <p:nvSpPr>
          <p:cNvPr id="12" name="Flowchart: Data 11"/>
          <p:cNvSpPr/>
          <p:nvPr/>
        </p:nvSpPr>
        <p:spPr>
          <a:xfrm>
            <a:off x="4175125" y="476250"/>
            <a:ext cx="1862138" cy="720725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NGDC Flare Catalogue</a:t>
            </a:r>
          </a:p>
        </p:txBody>
      </p:sp>
      <p:sp>
        <p:nvSpPr>
          <p:cNvPr id="13" name="Flowchart: Data 12"/>
          <p:cNvSpPr/>
          <p:nvPr/>
        </p:nvSpPr>
        <p:spPr>
          <a:xfrm>
            <a:off x="971550" y="476250"/>
            <a:ext cx="1908175" cy="720725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SMART’s AR Properties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2447925" y="2540000"/>
            <a:ext cx="2095500" cy="811213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Associated Data – Full Set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4743450" y="2593975"/>
            <a:ext cx="1223963" cy="7254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Feature Selection</a:t>
            </a:r>
          </a:p>
        </p:txBody>
      </p:sp>
      <p:graphicFrame>
        <p:nvGraphicFramePr>
          <p:cNvPr id="81931" name="Group 11"/>
          <p:cNvGraphicFramePr>
            <a:graphicFrameLocks noGrp="1"/>
          </p:cNvGraphicFramePr>
          <p:nvPr/>
        </p:nvGraphicFramePr>
        <p:xfrm>
          <a:off x="0" y="5300663"/>
          <a:ext cx="9144000" cy="1601787"/>
        </p:xfrm>
        <a:graphic>
          <a:graphicData uri="http://schemas.openxmlformats.org/drawingml/2006/table">
            <a:tbl>
              <a:tblPr/>
              <a:tblGrid>
                <a:gridCol w="1347788"/>
                <a:gridCol w="817562"/>
                <a:gridCol w="815975"/>
                <a:gridCol w="889000"/>
                <a:gridCol w="887413"/>
                <a:gridCol w="895350"/>
                <a:gridCol w="1262062"/>
                <a:gridCol w="1095375"/>
                <a:gridCol w="1133475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Data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True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False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False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True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Square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Error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False Alarm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Heidke Skill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Full-Set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0.074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0.921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Best 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0.932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0.928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5" name="Flowchart: Data 24"/>
          <p:cNvSpPr/>
          <p:nvPr/>
        </p:nvSpPr>
        <p:spPr>
          <a:xfrm>
            <a:off x="6273800" y="2627313"/>
            <a:ext cx="1574800" cy="657225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Best Features</a:t>
            </a:r>
          </a:p>
        </p:txBody>
      </p:sp>
      <p:cxnSp>
        <p:nvCxnSpPr>
          <p:cNvPr id="45" name="Elbow Connector 44"/>
          <p:cNvCxnSpPr>
            <a:stCxn id="12" idx="2"/>
            <a:endCxn id="10" idx="0"/>
          </p:cNvCxnSpPr>
          <p:nvPr/>
        </p:nvCxnSpPr>
        <p:spPr>
          <a:xfrm rot="10800000" flipV="1">
            <a:off x="3506788" y="836613"/>
            <a:ext cx="854075" cy="525462"/>
          </a:xfrm>
          <a:prstGeom prst="bentConnector2">
            <a:avLst/>
          </a:prstGeom>
          <a:ln w="5080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3" idx="5"/>
            <a:endCxn id="10" idx="0"/>
          </p:cNvCxnSpPr>
          <p:nvPr/>
        </p:nvCxnSpPr>
        <p:spPr>
          <a:xfrm>
            <a:off x="2689225" y="836613"/>
            <a:ext cx="817563" cy="525462"/>
          </a:xfrm>
          <a:prstGeom prst="bentConnector2">
            <a:avLst/>
          </a:prstGeom>
          <a:ln w="5080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5" name="Elbow Connector 61"/>
          <p:cNvCxnSpPr>
            <a:cxnSpLocks noChangeShapeType="1"/>
            <a:stCxn id="10" idx="2"/>
            <a:endCxn id="14" idx="1"/>
          </p:cNvCxnSpPr>
          <p:nvPr/>
        </p:nvCxnSpPr>
        <p:spPr bwMode="auto">
          <a:xfrm rot="5400000">
            <a:off x="3314701" y="2347912"/>
            <a:ext cx="373062" cy="11113"/>
          </a:xfrm>
          <a:prstGeom prst="bentConnector3">
            <a:avLst>
              <a:gd name="adj1" fmla="val 48083"/>
            </a:avLst>
          </a:prstGeom>
          <a:noFill/>
          <a:ln w="50800" algn="ctr">
            <a:solidFill>
              <a:srgbClr val="F79646"/>
            </a:solidFill>
            <a:miter lim="800000"/>
            <a:headEnd/>
            <a:tailEnd type="arrow" w="med" len="med"/>
          </a:ln>
        </p:spPr>
      </p:cxnSp>
      <p:cxnSp>
        <p:nvCxnSpPr>
          <p:cNvPr id="51256" name="Elbow Connector 66"/>
          <p:cNvCxnSpPr>
            <a:cxnSpLocks noChangeShapeType="1"/>
            <a:stCxn id="14" idx="5"/>
            <a:endCxn id="15" idx="1"/>
          </p:cNvCxnSpPr>
          <p:nvPr/>
        </p:nvCxnSpPr>
        <p:spPr bwMode="auto">
          <a:xfrm>
            <a:off x="4330700" y="2946400"/>
            <a:ext cx="400050" cy="11113"/>
          </a:xfrm>
          <a:prstGeom prst="bentConnector3">
            <a:avLst>
              <a:gd name="adj1" fmla="val 78176"/>
            </a:avLst>
          </a:prstGeom>
          <a:noFill/>
          <a:ln w="50800" algn="ctr">
            <a:solidFill>
              <a:srgbClr val="F79646"/>
            </a:solidFill>
            <a:miter lim="800000"/>
            <a:headEnd/>
            <a:tailEnd type="arrow" w="med" len="med"/>
          </a:ln>
        </p:spPr>
      </p:cxnSp>
      <p:cxnSp>
        <p:nvCxnSpPr>
          <p:cNvPr id="70" name="Elbow Connector 69"/>
          <p:cNvCxnSpPr>
            <a:stCxn id="15" idx="3"/>
            <a:endCxn id="25" idx="2"/>
          </p:cNvCxnSpPr>
          <p:nvPr/>
        </p:nvCxnSpPr>
        <p:spPr>
          <a:xfrm>
            <a:off x="5967413" y="2955925"/>
            <a:ext cx="463550" cy="0"/>
          </a:xfrm>
          <a:prstGeom prst="bentConnector3">
            <a:avLst>
              <a:gd name="adj1" fmla="val 50000"/>
            </a:avLst>
          </a:prstGeom>
          <a:ln w="5080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25" idx="3"/>
          </p:cNvCxnSpPr>
          <p:nvPr/>
        </p:nvCxnSpPr>
        <p:spPr>
          <a:xfrm rot="5400000">
            <a:off x="6696075" y="3489326"/>
            <a:ext cx="409575" cy="0"/>
          </a:xfrm>
          <a:prstGeom prst="bentConnector3">
            <a:avLst>
              <a:gd name="adj1" fmla="val 50000"/>
            </a:avLst>
          </a:prstGeom>
          <a:ln w="5080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4" idx="2"/>
          </p:cNvCxnSpPr>
          <p:nvPr/>
        </p:nvCxnSpPr>
        <p:spPr>
          <a:xfrm rot="10800000" flipV="1">
            <a:off x="1585913" y="2946400"/>
            <a:ext cx="1071562" cy="755650"/>
          </a:xfrm>
          <a:prstGeom prst="bentConnector2">
            <a:avLst/>
          </a:prstGeom>
          <a:ln w="5080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81" name="Group 61"/>
          <p:cNvGraphicFramePr>
            <a:graphicFrameLocks noGrp="1"/>
          </p:cNvGraphicFramePr>
          <p:nvPr/>
        </p:nvGraphicFramePr>
        <p:xfrm>
          <a:off x="7308850" y="44450"/>
          <a:ext cx="1609725" cy="2286000"/>
        </p:xfrm>
        <a:graphic>
          <a:graphicData uri="http://schemas.openxmlformats.org/drawingml/2006/table">
            <a:tbl>
              <a:tblPr/>
              <a:tblGrid>
                <a:gridCol w="263525"/>
                <a:gridCol w="1346200"/>
              </a:tblGrid>
              <a:tr h="373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Best Properties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INITIAL RESULTS</a:t>
                      </a: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Area_Mmsq   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Bfluxn_Mx      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DBfluxDt_Mx  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Bmin_G           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Bmax_G          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MxGrad_GpMm     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MeanGrad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MednGrad 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WLsg_Str        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1295" name="Rectangle 43"/>
          <p:cNvSpPr>
            <a:spLocks noChangeArrowheads="1"/>
          </p:cNvSpPr>
          <p:nvPr/>
        </p:nvSpPr>
        <p:spPr bwMode="auto">
          <a:xfrm>
            <a:off x="0" y="0"/>
            <a:ext cx="19891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200" b="1">
                <a:solidFill>
                  <a:srgbClr val="FFFF66"/>
                </a:solidFill>
                <a:latin typeface="Calibri" pitchFamily="34" charset="0"/>
              </a:rPr>
              <a:t>Bradford Team</a:t>
            </a:r>
            <a:r>
              <a:rPr lang="en-GB" sz="2200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sz="2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6" name="Flowchart: Data 45"/>
          <p:cNvSpPr/>
          <p:nvPr/>
        </p:nvSpPr>
        <p:spPr>
          <a:xfrm>
            <a:off x="5813753" y="4700438"/>
            <a:ext cx="2195999" cy="540001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Best Properties Evaluation</a:t>
            </a:r>
          </a:p>
        </p:txBody>
      </p:sp>
      <p:sp>
        <p:nvSpPr>
          <p:cNvPr id="47" name="Flowchart: Data 46"/>
          <p:cNvSpPr/>
          <p:nvPr/>
        </p:nvSpPr>
        <p:spPr>
          <a:xfrm>
            <a:off x="503039" y="4700438"/>
            <a:ext cx="2196000" cy="540001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Full-Set Evaluation</a:t>
            </a: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69674-591A-459E-A2B1-3A819F6C24D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b="1" dirty="0">
                <a:solidFill>
                  <a:srgbClr val="FFFF00"/>
                </a:solidFill>
              </a:rPr>
              <a:t>Future prospects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2588" cy="1323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BE" sz="2800"/>
              <a:t>Continued collaboration (teleconference, meeting, google group, 3rd meeting in 2011)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BE" sz="2800"/>
              <a:t>.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/>
          <a:srcRect l="3729" t="10651" r="3751"/>
          <a:stretch>
            <a:fillRect/>
          </a:stretch>
        </p:blipFill>
        <p:spPr bwMode="auto">
          <a:xfrm>
            <a:off x="971550" y="2492375"/>
            <a:ext cx="71294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2051050" y="3141663"/>
            <a:ext cx="547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/>
              <a:t>http://www.sipwork.org/sipworkV</a:t>
            </a:r>
            <a:r>
              <a:rPr lang="fr-FR" sz="2800">
                <a:solidFill>
                  <a:srgbClr val="FFFF66"/>
                </a:solidFill>
              </a:rPr>
              <a:t>/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539750" y="4508500"/>
            <a:ext cx="79930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Splinter sessions on:</a:t>
            </a:r>
          </a:p>
          <a:p>
            <a:endParaRPr lang="fr-BE"/>
          </a:p>
          <a:p>
            <a:pPr>
              <a:buFontTx/>
              <a:buChar char="o"/>
            </a:pPr>
            <a:r>
              <a:rPr lang="fr-FR"/>
              <a:t> Solar Eruptive Events </a:t>
            </a:r>
          </a:p>
          <a:p>
            <a:pPr>
              <a:buFontTx/>
              <a:buChar char="o"/>
            </a:pPr>
            <a:r>
              <a:rPr lang="fr-FR"/>
              <a:t> Solar Disk Features </a:t>
            </a:r>
          </a:p>
          <a:p>
            <a:pPr>
              <a:buFontTx/>
              <a:buChar char="o"/>
            </a:pPr>
            <a:r>
              <a:rPr lang="fr-FR"/>
              <a:t> Reconstruction of the 3-D solar atmosphere </a:t>
            </a:r>
          </a:p>
          <a:p>
            <a:pPr>
              <a:buFontTx/>
              <a:buChar char="o"/>
            </a:pPr>
            <a:r>
              <a:rPr lang="fr-FR"/>
              <a:t> Differential emission measure, solar activity and irradiance reconstruction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DEFE0-A104-40A1-BA51-52A223AE6BAD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Backup slides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50EEE-A47B-4FBA-8BCA-A2769CE1E5BB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8013" cy="1146175"/>
          </a:xfrm>
        </p:spPr>
        <p:txBody>
          <a:bodyPr tIns="17601"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sz="2000" smtClean="0"/>
              <a:t>ROB Data Center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11250" y="1306513"/>
            <a:ext cx="8032750" cy="5062537"/>
          </a:xfrm>
        </p:spPr>
        <p:txBody>
          <a:bodyPr tIns="11200" rtlCol="0">
            <a:normAutofit/>
          </a:bodyPr>
          <a:lstStyle/>
          <a:p>
            <a:pPr marL="391686" indent="-293764" eaLnBrk="1" fontAlgn="auto" hangingPunct="1">
              <a:spcAft>
                <a:spcPts val="0"/>
              </a:spcAft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For database servers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Duplicated database servers in high availability cluster configuration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5 RAID arrays with duplicated controllers for data storage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Duplicated internet connections to physically separate external cables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Dual power supplies, both in servers and computer centre, with generator backups</a:t>
            </a:r>
          </a:p>
          <a:p>
            <a:pPr marL="391686" indent="-293764" eaLnBrk="1" fontAlgn="auto" hangingPunct="1">
              <a:spcAft>
                <a:spcPts val="0"/>
              </a:spcAft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For computing and web servers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High speed (six parallel drives) 4TB data cache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32 x86 cores plus 6 NVIDIA GPU's for tightly bound computing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Dedicated </a:t>
            </a:r>
            <a:r>
              <a:rPr lang="en-GB" sz="1600" dirty="0" err="1">
                <a:latin typeface="+mj-lt"/>
              </a:rPr>
              <a:t>webserver</a:t>
            </a:r>
            <a:endParaRPr lang="en-GB" sz="1600" dirty="0">
              <a:latin typeface="+mj-lt"/>
            </a:endParaRPr>
          </a:p>
          <a:p>
            <a:pPr marL="391686" indent="-293764" eaLnBrk="1" fontAlgn="auto" hangingPunct="1">
              <a:spcAft>
                <a:spcPts val="0"/>
              </a:spcAft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System software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Centos 5.4 OS on database servers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 err="1">
                <a:latin typeface="+mj-lt"/>
              </a:rPr>
              <a:t>netDRMS</a:t>
            </a:r>
            <a:r>
              <a:rPr lang="en-GB" sz="1600" dirty="0">
                <a:latin typeface="+mj-lt"/>
              </a:rPr>
              <a:t> and JMD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Ganglia overall monitoring</a:t>
            </a:r>
          </a:p>
          <a:p>
            <a:pPr marL="1566743" lvl="1" indent="-519848" eaLnBrk="1" fontAlgn="auto" hangingPunct="1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1600" dirty="0">
                <a:latin typeface="+mj-lt"/>
              </a:rPr>
              <a:t>Heartbeat/Pacemaker high availability system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A7FE7-E3B9-4EEF-9792-688E8288796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IAS: data mining  (I)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Participation to the </a:t>
            </a:r>
            <a:r>
              <a:rPr lang="en-US" sz="2400" i="1" dirty="0" err="1" smtClean="0"/>
              <a:t>Soldyneuro</a:t>
            </a:r>
            <a:r>
              <a:rPr lang="en-US" sz="2400" dirty="0" smtClean="0"/>
              <a:t> team activity (</a:t>
            </a:r>
            <a:r>
              <a:rPr lang="en-US" sz="2400" dirty="0" err="1" smtClean="0"/>
              <a:t>Delouille</a:t>
            </a:r>
            <a:r>
              <a:rPr lang="en-US" sz="2400" dirty="0" smtClean="0"/>
              <a:t> presentation):</a:t>
            </a:r>
          </a:p>
          <a:p>
            <a:pPr lvl="1" eaLnBrk="1" hangingPunct="1">
              <a:defRPr/>
            </a:pPr>
            <a:r>
              <a:rPr lang="en-US" sz="2000" dirty="0" err="1" smtClean="0"/>
              <a:t>Algorythm</a:t>
            </a:r>
            <a:r>
              <a:rPr lang="en-US" sz="2000" dirty="0" smtClean="0"/>
              <a:t> for filaments detection using the 304 channel (see, </a:t>
            </a:r>
            <a:r>
              <a:rPr lang="en-US" sz="2000" dirty="0" err="1" smtClean="0"/>
              <a:t>Buchlin</a:t>
            </a:r>
            <a:r>
              <a:rPr lang="en-US" sz="2000" dirty="0" smtClean="0"/>
              <a:t> presentation in this session) </a:t>
            </a:r>
          </a:p>
          <a:p>
            <a:pPr lvl="2" eaLnBrk="1" hangingPunct="1">
              <a:defRPr/>
            </a:pPr>
            <a:r>
              <a:rPr lang="en-US" sz="2000" dirty="0" smtClean="0"/>
              <a:t>Catalogue and data of filament </a:t>
            </a:r>
          </a:p>
          <a:p>
            <a:pPr marL="971550" lvl="1" indent="-457200" eaLnBrk="1" hangingPunct="1">
              <a:buFontTx/>
              <a:buNone/>
              <a:defRPr/>
            </a:pPr>
            <a:r>
              <a:rPr lang="en-US" sz="2000" dirty="0" smtClean="0"/>
              <a:t>	eruptions</a:t>
            </a:r>
          </a:p>
          <a:p>
            <a:pPr lvl="2" eaLnBrk="1" hangingPunct="1">
              <a:buFont typeface="Arial" charset="0"/>
              <a:buNone/>
              <a:defRPr/>
            </a:pPr>
            <a:endParaRPr lang="en-US" sz="2000" dirty="0" smtClean="0"/>
          </a:p>
          <a:p>
            <a:pPr lvl="2" eaLnBrk="1" hangingPunct="1">
              <a:buFont typeface="Arial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Algorythm</a:t>
            </a:r>
            <a:r>
              <a:rPr lang="en-US" sz="2400" dirty="0" smtClean="0"/>
              <a:t> for intensity oscillations in the EUV coronal channels (</a:t>
            </a:r>
            <a:r>
              <a:rPr lang="en-US" sz="2400" dirty="0" err="1" smtClean="0"/>
              <a:t>Auchère</a:t>
            </a:r>
            <a:r>
              <a:rPr lang="en-US" sz="2400" dirty="0" smtClean="0"/>
              <a:t> presentation in this session).</a:t>
            </a:r>
          </a:p>
        </p:txBody>
      </p:sp>
      <p:pic>
        <p:nvPicPr>
          <p:cNvPr id="56323" name="Espace réservé du contenu 4" descr="eit1fi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852738"/>
            <a:ext cx="1514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pic>
        <p:nvPicPr>
          <p:cNvPr id="56325" name="Image 5" descr="image-ori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852738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AD56-3558-4123-B4B0-DF9AF98FF72A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FFFF00"/>
                </a:solidFill>
              </a:rPr>
              <a:t>The host institutes </a:t>
            </a:r>
          </a:p>
        </p:txBody>
      </p:sp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395288" y="1600200"/>
            <a:ext cx="8137525" cy="4525963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fr-FR" sz="2400" dirty="0" err="1" smtClean="0"/>
              <a:t>Three</a:t>
            </a:r>
            <a:r>
              <a:rPr lang="fr-FR" sz="2400" dirty="0" smtClean="0"/>
              <a:t> institutes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special</a:t>
            </a:r>
            <a:r>
              <a:rPr lang="fr-FR" sz="2400" dirty="0" smtClean="0"/>
              <a:t> </a:t>
            </a:r>
            <a:r>
              <a:rPr lang="fr-FR" sz="2400" dirty="0" err="1" smtClean="0"/>
              <a:t>interest</a:t>
            </a:r>
            <a:r>
              <a:rPr lang="fr-FR" sz="2400" dirty="0" smtClean="0"/>
              <a:t> on AIA data:</a:t>
            </a:r>
          </a:p>
          <a:p>
            <a:pPr algn="just" eaLnBrk="1" hangingPunct="1">
              <a:defRPr/>
            </a:pPr>
            <a:r>
              <a:rPr lang="fr-FR" sz="2400" b="1" dirty="0" smtClean="0">
                <a:solidFill>
                  <a:srgbClr val="FFC000"/>
                </a:solidFill>
              </a:rPr>
              <a:t>ROB: </a:t>
            </a:r>
            <a:r>
              <a:rPr lang="fr-FR" sz="2400" dirty="0" err="1" smtClean="0"/>
              <a:t>European</a:t>
            </a:r>
            <a:r>
              <a:rPr lang="fr-FR" sz="2400" dirty="0" smtClean="0"/>
              <a:t> hub for AIA data, redistribution (</a:t>
            </a:r>
            <a:r>
              <a:rPr lang="fr-FR" sz="2400" dirty="0" err="1" smtClean="0"/>
              <a:t>e.g</a:t>
            </a:r>
            <a:r>
              <a:rPr lang="fr-FR" sz="2400" dirty="0" smtClean="0"/>
              <a:t>. via VO-</a:t>
            </a:r>
            <a:r>
              <a:rPr lang="fr-FR" sz="2400" dirty="0" err="1" smtClean="0"/>
              <a:t>Soteria</a:t>
            </a:r>
            <a:r>
              <a:rPr lang="fr-FR" sz="2400" dirty="0" smtClean="0"/>
              <a:t>,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presentation</a:t>
            </a:r>
            <a:r>
              <a:rPr lang="fr-FR" sz="2400" dirty="0" smtClean="0"/>
              <a:t> Boyes), archive </a:t>
            </a:r>
            <a:r>
              <a:rPr lang="fr-FR" sz="2400" dirty="0" err="1" smtClean="0"/>
              <a:t>tailored</a:t>
            </a:r>
            <a:r>
              <a:rPr lang="fr-FR" sz="2400" dirty="0" smtClean="0"/>
              <a:t> to </a:t>
            </a:r>
            <a:r>
              <a:rPr lang="fr-FR" sz="2400" dirty="0" err="1" smtClean="0"/>
              <a:t>user’s</a:t>
            </a:r>
            <a:r>
              <a:rPr lang="fr-FR" sz="2400" dirty="0" smtClean="0"/>
              <a:t> </a:t>
            </a:r>
            <a:r>
              <a:rPr lang="fr-FR" sz="2400" dirty="0" err="1" smtClean="0"/>
              <a:t>demands</a:t>
            </a:r>
            <a:r>
              <a:rPr lang="fr-FR" sz="2400" dirty="0" smtClean="0"/>
              <a:t>, participation in </a:t>
            </a:r>
            <a:r>
              <a:rPr lang="fr-FR" sz="2400" dirty="0" err="1" smtClean="0"/>
              <a:t>Feature</a:t>
            </a:r>
            <a:r>
              <a:rPr lang="fr-FR" sz="2400" dirty="0" smtClean="0"/>
              <a:t> </a:t>
            </a:r>
            <a:r>
              <a:rPr lang="fr-FR" sz="2400" dirty="0" err="1" smtClean="0"/>
              <a:t>Finding</a:t>
            </a:r>
            <a:r>
              <a:rPr lang="fr-FR" sz="2400" dirty="0" smtClean="0"/>
              <a:t> Team of SAO</a:t>
            </a:r>
          </a:p>
          <a:p>
            <a:pPr algn="just" eaLnBrk="1" hangingPunct="1">
              <a:defRPr/>
            </a:pPr>
            <a:r>
              <a:rPr lang="fr-FR" sz="2400" b="1" dirty="0" smtClean="0">
                <a:solidFill>
                  <a:srgbClr val="FFC000"/>
                </a:solidFill>
              </a:rPr>
              <a:t>UCLAN</a:t>
            </a:r>
            <a:r>
              <a:rPr lang="fr-FR" sz="2400" dirty="0" smtClean="0"/>
              <a:t>…</a:t>
            </a:r>
          </a:p>
          <a:p>
            <a:pPr algn="just" eaLnBrk="1" hangingPunct="1">
              <a:defRPr/>
            </a:pPr>
            <a:r>
              <a:rPr lang="fr-FR" sz="2400" b="1" dirty="0" smtClean="0">
                <a:solidFill>
                  <a:srgbClr val="FFC000"/>
                </a:solidFill>
              </a:rPr>
              <a:t>MEDOC/IAS</a:t>
            </a:r>
            <a:r>
              <a:rPr lang="fr-FR" sz="2400" dirty="0" smtClean="0"/>
              <a:t>: </a:t>
            </a:r>
            <a:r>
              <a:rPr lang="fr-FR" sz="2400" dirty="0" err="1" smtClean="0"/>
              <a:t>solar</a:t>
            </a:r>
            <a:r>
              <a:rPr lang="fr-FR" sz="2400" dirty="0" smtClean="0"/>
              <a:t> data archive </a:t>
            </a:r>
            <a:r>
              <a:rPr lang="fr-FR" sz="2400" dirty="0" err="1" smtClean="0"/>
              <a:t>since</a:t>
            </a:r>
            <a:r>
              <a:rPr lang="fr-FR" sz="2400" dirty="0" smtClean="0"/>
              <a:t> 1996. </a:t>
            </a:r>
            <a:r>
              <a:rPr lang="fr-FR" sz="2400" dirty="0" err="1" smtClean="0"/>
              <a:t>Provides</a:t>
            </a:r>
            <a:r>
              <a:rPr lang="fr-FR" sz="2400" dirty="0" smtClean="0"/>
              <a:t> </a:t>
            </a:r>
            <a:r>
              <a:rPr lang="fr-FR" sz="2400" dirty="0" err="1" smtClean="0"/>
              <a:t>various</a:t>
            </a:r>
            <a:r>
              <a:rPr lang="fr-FR" sz="2400" dirty="0" smtClean="0"/>
              <a:t> services to the </a:t>
            </a:r>
            <a:r>
              <a:rPr lang="fr-FR" sz="2400" dirty="0" err="1" smtClean="0"/>
              <a:t>solar</a:t>
            </a:r>
            <a:r>
              <a:rPr lang="fr-FR" sz="2400" dirty="0" smtClean="0"/>
              <a:t> </a:t>
            </a:r>
            <a:r>
              <a:rPr lang="fr-FR" sz="2400" dirty="0" err="1" smtClean="0"/>
              <a:t>community</a:t>
            </a:r>
            <a:r>
              <a:rPr lang="fr-FR" sz="2400" dirty="0" smtClean="0"/>
              <a:t>. </a:t>
            </a:r>
            <a:r>
              <a:rPr lang="fr-FR" sz="2400" dirty="0" err="1" smtClean="0"/>
              <a:t>Highly</a:t>
            </a:r>
            <a:r>
              <a:rPr lang="fr-FR" sz="2400" dirty="0" smtClean="0"/>
              <a:t> </a:t>
            </a:r>
            <a:r>
              <a:rPr lang="fr-FR" sz="2400" dirty="0" err="1" smtClean="0"/>
              <a:t>involved</a:t>
            </a:r>
            <a:r>
              <a:rPr lang="fr-FR" sz="2400" dirty="0" smtClean="0"/>
              <a:t> in the science </a:t>
            </a:r>
            <a:r>
              <a:rPr lang="fr-FR" sz="2400" dirty="0" err="1" smtClean="0"/>
              <a:t>with</a:t>
            </a:r>
            <a:r>
              <a:rPr lang="fr-FR" sz="2400" dirty="0" smtClean="0"/>
              <a:t> SDO.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D453E-B8E5-4567-9B98-977B63958DD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IAS: data mining (II)</a:t>
            </a:r>
          </a:p>
        </p:txBody>
      </p:sp>
      <p:sp>
        <p:nvSpPr>
          <p:cNvPr id="39939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Implementation of SDO data in  the FESTIVAL visualization tool</a:t>
            </a: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buFont typeface="Arial" charset="0"/>
              <a:buNone/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6612B-BDB1-4D4B-94E5-964FC0228E1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7349" name="Image 6" descr="festiv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7050" y="3141663"/>
            <a:ext cx="16748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Image 7" descr="festival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141663"/>
            <a:ext cx="15890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Image 8" descr="selection_gu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144838"/>
            <a:ext cx="35274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250825" y="1196975"/>
            <a:ext cx="36718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2300">
                <a:latin typeface="Times New Roman" pitchFamily="18" charset="0"/>
              </a:rPr>
              <a:t>SOHO (since 1996)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1,5M records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1,9To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2300">
                <a:latin typeface="Times New Roman" pitchFamily="18" charset="0"/>
              </a:rPr>
              <a:t>TRACE (since 2001)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16M records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1,3To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2300">
                <a:latin typeface="Times New Roman" pitchFamily="18" charset="0"/>
              </a:rPr>
              <a:t>CORONAS (2001-2005)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80k records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70Go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2300">
                <a:latin typeface="Times New Roman" pitchFamily="18" charset="0"/>
              </a:rPr>
              <a:t>MOST (since 2003)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500k records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50 Go</a:t>
            </a: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4140200" y="908050"/>
            <a:ext cx="5003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2300">
                <a:solidFill>
                  <a:schemeClr val="accent2"/>
                </a:solidFill>
                <a:latin typeface="Times New Roman" pitchFamily="18" charset="0"/>
              </a:rPr>
              <a:t>Omega </a:t>
            </a:r>
            <a:r>
              <a:rPr lang="fr-FR" sz="2300">
                <a:latin typeface="Times New Roman" pitchFamily="18" charset="0"/>
              </a:rPr>
              <a:t>(since 2003)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800 orbits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200 Go raw datas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Full dataset : 1,5 To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2300">
                <a:solidFill>
                  <a:schemeClr val="accent2"/>
                </a:solidFill>
                <a:latin typeface="Times New Roman" pitchFamily="18" charset="0"/>
              </a:rPr>
              <a:t>IRIS</a:t>
            </a:r>
            <a:endParaRPr lang="fr-FR" sz="2300">
              <a:latin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1 Go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2300">
                <a:solidFill>
                  <a:schemeClr val="accent2"/>
                </a:solidFill>
                <a:latin typeface="Times New Roman" pitchFamily="18" charset="0"/>
              </a:rPr>
              <a:t>CoRoT </a:t>
            </a:r>
            <a:r>
              <a:rPr lang="fr-FR" sz="2300">
                <a:latin typeface="Times New Roman" pitchFamily="18" charset="0"/>
              </a:rPr>
              <a:t>(since  2007)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&gt;10k records/day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520 Mo/day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2300">
                <a:solidFill>
                  <a:srgbClr val="FF3300"/>
                </a:solidFill>
                <a:latin typeface="Times New Roman" pitchFamily="18" charset="0"/>
              </a:rPr>
              <a:t>MRO (Sélection)</a:t>
            </a:r>
            <a:endParaRPr lang="fr-FR" sz="2300">
              <a:latin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15 Go/day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2300">
                <a:latin typeface="Times New Roman" pitchFamily="18" charset="0"/>
              </a:rPr>
              <a:t>Planck, </a:t>
            </a:r>
            <a:r>
              <a:rPr lang="fr-FR" sz="2300">
                <a:solidFill>
                  <a:schemeClr val="accent2"/>
                </a:solidFill>
                <a:latin typeface="Times New Roman" pitchFamily="18" charset="0"/>
              </a:rPr>
              <a:t>Stereo</a:t>
            </a:r>
            <a:r>
              <a:rPr lang="fr-FR" sz="2300">
                <a:latin typeface="Times New Roman" pitchFamily="18" charset="0"/>
              </a:rPr>
              <a:t>,</a:t>
            </a:r>
            <a:endParaRPr lang="fr-FR" sz="2300">
              <a:solidFill>
                <a:srgbClr val="FF3300"/>
              </a:solidFill>
              <a:latin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&gt; 3 Go/day 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fr-FR" sz="1700">
                <a:latin typeface="Times New Roman" pitchFamily="18" charset="0"/>
              </a:rPr>
              <a:t>&gt; 1 Go/day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785813" y="357188"/>
            <a:ext cx="77724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>
                <a:latin typeface="Times New Roman" pitchFamily="18" charset="0"/>
              </a:rPr>
              <a:t>MEDOCEDOC Numbers   </a:t>
            </a: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0" y="5589588"/>
            <a:ext cx="4752975" cy="646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Today : 100 To (With redundancy + backups)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776A2-A930-420D-8BD2-B1EE93CA602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FFFF00"/>
                </a:solidFill>
              </a:rPr>
              <a:t>The AIA data flow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708400" y="1989138"/>
            <a:ext cx="1871663" cy="43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JSOC (US)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4572000" y="2708275"/>
            <a:ext cx="144463" cy="2889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460" name="ZoneTexte 6"/>
          <p:cNvSpPr txBox="1">
            <a:spLocks noChangeArrowheads="1"/>
          </p:cNvSpPr>
          <p:nvPr/>
        </p:nvSpPr>
        <p:spPr bwMode="auto">
          <a:xfrm>
            <a:off x="5724525" y="2492375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1.5 Tb/d  </a:t>
            </a:r>
          </a:p>
          <a:p>
            <a:r>
              <a:rPr lang="fr-FR">
                <a:latin typeface="Calibri" pitchFamily="34" charset="0"/>
              </a:rPr>
              <a:t>Level 1.n data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708400" y="3213100"/>
            <a:ext cx="1871663" cy="43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SAO (US)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300788" y="4437063"/>
            <a:ext cx="1871662" cy="43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ROB (BE)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708400" y="4437063"/>
            <a:ext cx="1871663" cy="43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UCLAN (UK)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71550" y="4437063"/>
            <a:ext cx="1871663" cy="43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IAS (FR)</a:t>
            </a:r>
          </a:p>
        </p:txBody>
      </p:sp>
      <p:sp>
        <p:nvSpPr>
          <p:cNvPr id="13" name="Flèche à angle droit 12"/>
          <p:cNvSpPr/>
          <p:nvPr/>
        </p:nvSpPr>
        <p:spPr>
          <a:xfrm flipV="1">
            <a:off x="6300788" y="3357563"/>
            <a:ext cx="719137" cy="576262"/>
          </a:xfrm>
          <a:prstGeom prst="bentUpArrow">
            <a:avLst>
              <a:gd name="adj1" fmla="val 17319"/>
              <a:gd name="adj2" fmla="val 25000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 rot="5400000">
            <a:off x="5868195" y="4580731"/>
            <a:ext cx="144462" cy="2889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 rot="5400000">
            <a:off x="3203575" y="4652963"/>
            <a:ext cx="144463" cy="28733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2124075" y="5084763"/>
            <a:ext cx="144463" cy="2889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4572000" y="5157788"/>
            <a:ext cx="144463" cy="28733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7092950" y="5157788"/>
            <a:ext cx="142875" cy="28733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619250" y="5732463"/>
            <a:ext cx="5976938" cy="4333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USERS</a:t>
            </a:r>
          </a:p>
        </p:txBody>
      </p:sp>
      <p:sp>
        <p:nvSpPr>
          <p:cNvPr id="19472" name="ZoneTexte 19"/>
          <p:cNvSpPr txBox="1">
            <a:spLocks noChangeArrowheads="1"/>
          </p:cNvSpPr>
          <p:nvPr/>
        </p:nvSpPr>
        <p:spPr bwMode="auto">
          <a:xfrm>
            <a:off x="3059113" y="5157788"/>
            <a:ext cx="1081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VSO</a:t>
            </a:r>
          </a:p>
        </p:txBody>
      </p:sp>
      <p:sp>
        <p:nvSpPr>
          <p:cNvPr id="19473" name="ZoneTexte 20"/>
          <p:cNvSpPr txBox="1">
            <a:spLocks noChangeArrowheads="1"/>
          </p:cNvSpPr>
          <p:nvPr/>
        </p:nvSpPr>
        <p:spPr bwMode="auto">
          <a:xfrm>
            <a:off x="5364163" y="508476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VSO</a:t>
            </a: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090BC-2FC3-4942-B80A-01F6C80AEF1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solidFill>
                  <a:srgbClr val="FFFF00"/>
                </a:solidFill>
              </a:rPr>
              <a:t>ROB Data Center, Be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0" y="1584325"/>
            <a:ext cx="9144000" cy="49403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err="1" smtClean="0"/>
              <a:t>Technical</a:t>
            </a:r>
            <a:r>
              <a:rPr lang="fr-FR" sz="2800" dirty="0" smtClean="0"/>
              <a:t> Goals:</a:t>
            </a:r>
          </a:p>
          <a:p>
            <a:pPr lvl="1" eaLnBrk="1" hangingPunct="1">
              <a:defRPr/>
            </a:pPr>
            <a:r>
              <a:rPr lang="fr-FR" sz="2400" dirty="0" err="1" smtClean="0"/>
              <a:t>Retrieving</a:t>
            </a:r>
            <a:r>
              <a:rPr lang="fr-FR" sz="2400" dirty="0" smtClean="0"/>
              <a:t> AIA and HMI data </a:t>
            </a:r>
            <a:r>
              <a:rPr lang="fr-FR" sz="2400" dirty="0" err="1" smtClean="0"/>
              <a:t>from</a:t>
            </a:r>
            <a:r>
              <a:rPr lang="fr-FR" sz="2400" dirty="0" smtClean="0"/>
              <a:t> SAO, and </a:t>
            </a:r>
            <a:r>
              <a:rPr lang="fr-FR" sz="2400" dirty="0" err="1" smtClean="0"/>
              <a:t>serving</a:t>
            </a:r>
            <a:r>
              <a:rPr lang="fr-FR" sz="2400" dirty="0" smtClean="0"/>
              <a:t> </a:t>
            </a:r>
            <a:r>
              <a:rPr lang="fr-FR" sz="2400" dirty="0" err="1" smtClean="0"/>
              <a:t>UCLan</a:t>
            </a:r>
            <a:r>
              <a:rPr lang="fr-FR" sz="2400" dirty="0" smtClean="0"/>
              <a:t>  </a:t>
            </a:r>
          </a:p>
          <a:p>
            <a:pPr lvl="1" eaLnBrk="1" hangingPunct="1">
              <a:defRPr/>
            </a:pPr>
            <a:r>
              <a:rPr lang="fr-FR" sz="2400" dirty="0" smtClean="0"/>
              <a:t>Redistribution to end-</a:t>
            </a:r>
            <a:r>
              <a:rPr lang="fr-FR" sz="2400" dirty="0" err="1" smtClean="0"/>
              <a:t>users</a:t>
            </a:r>
            <a:r>
              <a:rPr lang="fr-FR" sz="2400" dirty="0" smtClean="0"/>
              <a:t> via VSO and VO-SOTERIA,</a:t>
            </a:r>
          </a:p>
          <a:p>
            <a:pPr lvl="1" eaLnBrk="1" hangingPunct="1">
              <a:defRPr/>
            </a:pPr>
            <a:r>
              <a:rPr lang="fr-FR" sz="2400" dirty="0" smtClean="0"/>
              <a:t>Local copy of </a:t>
            </a:r>
            <a:r>
              <a:rPr lang="fr-FR" sz="2400" dirty="0" err="1" smtClean="0"/>
              <a:t>Helioviewer</a:t>
            </a:r>
            <a:r>
              <a:rPr lang="fr-FR" sz="2400" dirty="0" smtClean="0"/>
              <a:t> for quick </a:t>
            </a:r>
            <a:r>
              <a:rPr lang="fr-FR" sz="2400" dirty="0" err="1" smtClean="0"/>
              <a:t>visualization</a:t>
            </a:r>
            <a:endParaRPr lang="fr-FR" sz="2400" dirty="0" smtClean="0"/>
          </a:p>
          <a:p>
            <a:pPr lvl="1" eaLnBrk="1" hangingPunct="1">
              <a:defRPr/>
            </a:pPr>
            <a:r>
              <a:rPr lang="fr-FR" sz="2400" dirty="0" smtClean="0"/>
              <a:t>Partial archive,  </a:t>
            </a:r>
            <a:r>
              <a:rPr lang="fr-FR" sz="2400" dirty="0" err="1" smtClean="0"/>
              <a:t>tailored</a:t>
            </a:r>
            <a:r>
              <a:rPr lang="fr-FR" sz="2400" dirty="0" smtClean="0"/>
              <a:t> to </a:t>
            </a:r>
            <a:r>
              <a:rPr lang="fr-FR" sz="2400" dirty="0" err="1" smtClean="0"/>
              <a:t>user’s</a:t>
            </a:r>
            <a:r>
              <a:rPr lang="fr-FR" sz="2400" dirty="0" smtClean="0"/>
              <a:t> </a:t>
            </a:r>
            <a:r>
              <a:rPr lang="fr-FR" sz="2400" dirty="0" err="1" smtClean="0"/>
              <a:t>demands</a:t>
            </a:r>
            <a:endParaRPr lang="fr-FR" sz="2400" dirty="0" smtClean="0"/>
          </a:p>
          <a:p>
            <a:pPr eaLnBrk="1" hangingPunct="1">
              <a:defRPr/>
            </a:pPr>
            <a:r>
              <a:rPr lang="fr-FR" sz="2800" dirty="0" smtClean="0"/>
              <a:t>Science Goals:</a:t>
            </a:r>
          </a:p>
          <a:p>
            <a:pPr lvl="1" eaLnBrk="1" hangingPunct="1">
              <a:defRPr/>
            </a:pPr>
            <a:r>
              <a:rPr lang="fr-BE" sz="2400" dirty="0" smtClean="0"/>
              <a:t>Active </a:t>
            </a:r>
            <a:r>
              <a:rPr lang="fr-BE" sz="2400" dirty="0" err="1" smtClean="0"/>
              <a:t>regions</a:t>
            </a:r>
            <a:r>
              <a:rPr lang="fr-BE" sz="2400" dirty="0" smtClean="0"/>
              <a:t> and coronal </a:t>
            </a:r>
            <a:r>
              <a:rPr lang="fr-BE" sz="2400" dirty="0" err="1" smtClean="0"/>
              <a:t>holes</a:t>
            </a:r>
            <a:r>
              <a:rPr lang="fr-BE" sz="2400" dirty="0" smtClean="0"/>
              <a:t> </a:t>
            </a:r>
            <a:r>
              <a:rPr lang="fr-BE" sz="2400" dirty="0" err="1" smtClean="0"/>
              <a:t>study</a:t>
            </a:r>
            <a:endParaRPr lang="fr-BE" sz="2400" dirty="0" smtClean="0"/>
          </a:p>
          <a:p>
            <a:pPr lvl="1" eaLnBrk="1" hangingPunct="1">
              <a:defRPr/>
            </a:pPr>
            <a:r>
              <a:rPr lang="fr-BE" sz="2400" dirty="0" smtClean="0"/>
              <a:t>EIT </a:t>
            </a:r>
            <a:r>
              <a:rPr lang="fr-BE" sz="2400" dirty="0" err="1" smtClean="0"/>
              <a:t>waves</a:t>
            </a:r>
            <a:r>
              <a:rPr lang="fr-BE" sz="2400" dirty="0" smtClean="0"/>
              <a:t> and </a:t>
            </a:r>
            <a:r>
              <a:rPr lang="fr-BE" sz="2400" dirty="0" err="1" smtClean="0"/>
              <a:t>dimmings</a:t>
            </a:r>
            <a:endParaRPr lang="fr-BE" sz="2400" dirty="0" smtClean="0"/>
          </a:p>
          <a:p>
            <a:pPr lvl="1" eaLnBrk="1" hangingPunct="1">
              <a:defRPr/>
            </a:pPr>
            <a:r>
              <a:rPr lang="fr-BE" sz="2400" dirty="0" smtClean="0"/>
              <a:t>Motion and </a:t>
            </a:r>
            <a:r>
              <a:rPr lang="fr-BE" sz="2400" dirty="0" err="1" smtClean="0"/>
              <a:t>brightness</a:t>
            </a:r>
            <a:r>
              <a:rPr lang="fr-BE" sz="2400" dirty="0" smtClean="0"/>
              <a:t> variation estimation</a:t>
            </a:r>
          </a:p>
          <a:p>
            <a:pPr lvl="1" eaLnBrk="1" hangingPunct="1">
              <a:defRPr/>
            </a:pPr>
            <a:r>
              <a:rPr lang="fr-BE" sz="2400" dirty="0" err="1" smtClean="0"/>
              <a:t>Loop</a:t>
            </a:r>
            <a:r>
              <a:rPr lang="fr-BE" sz="2400" dirty="0" smtClean="0"/>
              <a:t> </a:t>
            </a:r>
            <a:r>
              <a:rPr lang="fr-BE" sz="2400" dirty="0" err="1" smtClean="0"/>
              <a:t>cooling</a:t>
            </a:r>
            <a:r>
              <a:rPr lang="fr-BE" sz="2400" dirty="0" smtClean="0"/>
              <a:t> and </a:t>
            </a:r>
            <a:r>
              <a:rPr lang="fr-BE" sz="2400" dirty="0" err="1" smtClean="0"/>
              <a:t>heating</a:t>
            </a:r>
            <a:endParaRPr lang="fr-FR" sz="2400" dirty="0" smtClean="0"/>
          </a:p>
        </p:txBody>
      </p:sp>
      <p:pic>
        <p:nvPicPr>
          <p:cNvPr id="20483" name="Picture 4" descr="STC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age 5" descr="logotOR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3063" y="0"/>
            <a:ext cx="115093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age 5" descr="logotOR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3063" y="0"/>
            <a:ext cx="115093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D5FFC-9EF6-4B98-9CBD-560DEC6AD14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dirty="0" err="1" smtClean="0"/>
              <a:t>Means</a:t>
            </a:r>
            <a:r>
              <a:rPr lang="fr-FR" sz="2800" dirty="0" smtClean="0"/>
              <a:t>:  PRODEX and ROB </a:t>
            </a:r>
            <a:r>
              <a:rPr lang="fr-FR" sz="2800" dirty="0" err="1" smtClean="0"/>
              <a:t>funding</a:t>
            </a:r>
            <a:r>
              <a:rPr lang="fr-FR" sz="2800" dirty="0" smtClean="0"/>
              <a:t> for SDO data center (wissdom.oma.be)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database servers (High availability, 300TB purchased)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computing and web servers (8 nodes in cluster, 32 cores, 6 NDVIA)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System software (Centos 5.4 OS, </a:t>
            </a:r>
            <a:r>
              <a:rPr lang="en-GB" sz="2400" dirty="0" err="1" smtClean="0"/>
              <a:t>netDRMS</a:t>
            </a:r>
            <a:r>
              <a:rPr lang="en-GB" sz="2400" dirty="0" smtClean="0"/>
              <a:t> and JMD)</a:t>
            </a:r>
            <a:endParaRPr lang="fr-F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BE" dirty="0" err="1" smtClean="0"/>
              <a:t>Realisation</a:t>
            </a:r>
            <a:r>
              <a:rPr lang="fr-BE" dirty="0" smtClean="0"/>
              <a:t>: </a:t>
            </a:r>
            <a:r>
              <a:rPr lang="fr-BE" dirty="0" err="1" smtClean="0"/>
              <a:t>cooperation</a:t>
            </a:r>
            <a:r>
              <a:rPr lang="fr-BE" dirty="0" smtClean="0"/>
              <a:t> </a:t>
            </a:r>
            <a:r>
              <a:rPr lang="fr-BE" dirty="0" err="1" smtClean="0"/>
              <a:t>within</a:t>
            </a:r>
            <a:r>
              <a:rPr lang="fr-BE" dirty="0" smtClean="0"/>
              <a:t> </a:t>
            </a:r>
            <a:r>
              <a:rPr lang="fr-BE" dirty="0" err="1" smtClean="0"/>
              <a:t>Solar</a:t>
            </a:r>
            <a:r>
              <a:rPr lang="fr-BE" dirty="0" smtClean="0"/>
              <a:t>-</a:t>
            </a:r>
            <a:r>
              <a:rPr lang="fr-BE" dirty="0" err="1" smtClean="0"/>
              <a:t>Terrestrial</a:t>
            </a:r>
            <a:r>
              <a:rPr lang="fr-BE" dirty="0" smtClean="0"/>
              <a:t> Center of Excellence (STCE)</a:t>
            </a:r>
            <a:endParaRPr lang="fr-FR" dirty="0" smtClean="0"/>
          </a:p>
        </p:txBody>
      </p:sp>
      <p:pic>
        <p:nvPicPr>
          <p:cNvPr id="21506" name="Picture 4" descr="STC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re 1"/>
          <p:cNvSpPr>
            <a:spLocks/>
          </p:cNvSpPr>
          <p:nvPr/>
        </p:nvSpPr>
        <p:spPr bwMode="auto">
          <a:xfrm>
            <a:off x="3238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>
                <a:solidFill>
                  <a:srgbClr val="FFFF00"/>
                </a:solidFill>
                <a:latin typeface="Calibri" pitchFamily="34" charset="0"/>
              </a:rPr>
              <a:t>ROB Data Center</a:t>
            </a:r>
          </a:p>
        </p:txBody>
      </p:sp>
      <p:pic>
        <p:nvPicPr>
          <p:cNvPr id="21508" name="Image 5" descr="logotOR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3063" y="0"/>
            <a:ext cx="115093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1E250-F332-4E7C-BDF4-F91DC501AA6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28013" cy="1062038"/>
          </a:xfrm>
        </p:spPr>
        <p:txBody>
          <a:bodyPr tIns="17601"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sz="3600" b="1" dirty="0" smtClean="0">
                <a:solidFill>
                  <a:srgbClr val="FFFF00"/>
                </a:solidFill>
              </a:rPr>
              <a:t>ROB Data </a:t>
            </a:r>
            <a:r>
              <a:rPr lang="en-GB" sz="3600" b="1" dirty="0" err="1" smtClean="0">
                <a:solidFill>
                  <a:srgbClr val="FFFF00"/>
                </a:solidFill>
              </a:rPr>
              <a:t>Center</a:t>
            </a:r>
            <a:endParaRPr lang="en-GB" sz="3600" b="1" dirty="0" smtClean="0">
              <a:solidFill>
                <a:srgbClr val="FFFF00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4941888"/>
            <a:ext cx="7416800" cy="863600"/>
          </a:xfrm>
        </p:spPr>
        <p:txBody>
          <a:bodyPr tIns="11200"/>
          <a:lstStyle/>
          <a:p>
            <a:pPr marL="390525" indent="-293688" eaLnBrk="1" hangingPunct="1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en-GB" sz="2000" dirty="0" smtClean="0"/>
              <a:t>Current storage 52TB, total of 208TB on order, capacity for 338TB.</a:t>
            </a:r>
          </a:p>
          <a:p>
            <a:pPr marL="390525" indent="-293688" eaLnBrk="1" hangingPunct="1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en-GB" sz="2000" dirty="0" smtClean="0"/>
              <a:t>Compute cluster on ROB intranet, web server for external users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84313"/>
            <a:ext cx="6367463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1DC22-2252-45DC-A1D5-A149AB092AA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33375"/>
            <a:ext cx="5888037" cy="73183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rgbClr val="FFFF00"/>
                </a:solidFill>
              </a:rPr>
              <a:t>University of Central Lancashire</a:t>
            </a:r>
            <a:br>
              <a:rPr lang="en-GB" sz="2800" b="1" dirty="0" smtClean="0">
                <a:solidFill>
                  <a:srgbClr val="FFFF00"/>
                </a:solidFill>
              </a:rPr>
            </a:br>
            <a:r>
              <a:rPr lang="en-GB" sz="2800" b="1" dirty="0" smtClean="0">
                <a:solidFill>
                  <a:srgbClr val="FFFF00"/>
                </a:solidFill>
              </a:rPr>
              <a:t>Data </a:t>
            </a:r>
            <a:r>
              <a:rPr lang="en-GB" sz="2800" b="1" dirty="0" err="1" smtClean="0">
                <a:solidFill>
                  <a:srgbClr val="FFFF00"/>
                </a:solidFill>
              </a:rPr>
              <a:t>Center</a:t>
            </a:r>
            <a:r>
              <a:rPr lang="en-GB" sz="2800" b="1" dirty="0" smtClean="0">
                <a:solidFill>
                  <a:srgbClr val="FFFF00"/>
                </a:solidFill>
              </a:rPr>
              <a:t>, UK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 useBgFill="1">
        <p:nvSpPr>
          <p:cNvPr id="24578" name="Rectangle 5"/>
          <p:cNvSpPr>
            <a:spLocks noChangeArrowheads="1"/>
          </p:cNvSpPr>
          <p:nvPr/>
        </p:nvSpPr>
        <p:spPr bwMode="auto">
          <a:xfrm>
            <a:off x="6156325" y="6308725"/>
            <a:ext cx="1728788" cy="3603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5603" name="Rectangle 13"/>
          <p:cNvSpPr>
            <a:spLocks noChangeArrowheads="1"/>
          </p:cNvSpPr>
          <p:nvPr/>
        </p:nvSpPr>
        <p:spPr bwMode="auto">
          <a:xfrm>
            <a:off x="395288" y="1138238"/>
            <a:ext cx="4864100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GB" sz="2000" dirty="0">
                <a:latin typeface="+mn-lt"/>
              </a:rPr>
              <a:t>Technical Goals: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GB" sz="2000" dirty="0">
                <a:latin typeface="+mn-lt"/>
              </a:rPr>
              <a:t>The only SDO archive in the UK, where a large solar community is very active and interested in SDO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+mn-lt"/>
              </a:rPr>
              <a:t>Hosting, retrieving and serving the full resolution high cadence recent data in all wavelengths.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+mn-lt"/>
              </a:rPr>
              <a:t>Retaining a long term dataset at lower cadence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GB" sz="2000" dirty="0">
                <a:latin typeface="+mn-lt"/>
              </a:rPr>
              <a:t>Means: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Funded by </a:t>
            </a:r>
            <a:r>
              <a:rPr lang="en-GB" sz="2000" dirty="0" err="1">
                <a:latin typeface="+mn-lt"/>
              </a:rPr>
              <a:t>UCLan’s</a:t>
            </a:r>
            <a:r>
              <a:rPr lang="en-GB" sz="2000" dirty="0">
                <a:latin typeface="+mn-lt"/>
              </a:rPr>
              <a:t> research equipment fund, 96 TB of data storage to hold a running archive of SDO AIA data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+mn-lt"/>
              </a:rPr>
              <a:t>Dedicated 1Gb link to JANET backbone</a:t>
            </a:r>
            <a:endParaRPr lang="en-GB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000" dirty="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763" y="1928813"/>
            <a:ext cx="357505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uclan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57188"/>
            <a:ext cx="1928813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81038"/>
            <a:ext cx="7620000" cy="731837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err="1" smtClean="0">
                <a:solidFill>
                  <a:srgbClr val="FFFF00"/>
                </a:solidFill>
              </a:rPr>
              <a:t>UCLan</a:t>
            </a:r>
            <a:r>
              <a:rPr lang="en-GB" sz="3600" b="1" dirty="0" smtClean="0">
                <a:solidFill>
                  <a:srgbClr val="FFFF00"/>
                </a:solidFill>
              </a:rPr>
              <a:t>: pipeline and science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 useBgFill="1">
        <p:nvSpPr>
          <p:cNvPr id="25602" name="Rectangle 4"/>
          <p:cNvSpPr>
            <a:spLocks noChangeArrowheads="1"/>
          </p:cNvSpPr>
          <p:nvPr/>
        </p:nvSpPr>
        <p:spPr bwMode="auto">
          <a:xfrm>
            <a:off x="6156325" y="6308725"/>
            <a:ext cx="1728788" cy="3603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6627" name="Rectangle 17"/>
          <p:cNvSpPr>
            <a:spLocks noChangeArrowheads="1"/>
          </p:cNvSpPr>
          <p:nvPr/>
        </p:nvSpPr>
        <p:spPr bwMode="auto">
          <a:xfrm>
            <a:off x="928688" y="1857375"/>
            <a:ext cx="74596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US" sz="2000" dirty="0">
                <a:latin typeface="+mn-lt"/>
              </a:rPr>
              <a:t>Retrieving AIA data from ROB and serving IAS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US" sz="2000" dirty="0">
                <a:latin typeface="+mn-lt"/>
              </a:rPr>
              <a:t>Data download is progressing well after initial network issues 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GB" sz="2000" dirty="0">
                <a:latin typeface="+mn-lt"/>
              </a:rPr>
              <a:t>Data will be made available via a VSO interface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GB" sz="2000" dirty="0" err="1">
                <a:latin typeface="+mn-lt"/>
              </a:rPr>
              <a:t>Helioviewer</a:t>
            </a:r>
            <a:r>
              <a:rPr lang="en-GB" sz="2000" dirty="0">
                <a:latin typeface="+mn-lt"/>
              </a:rPr>
              <a:t> will be installed locally for browsing and data selection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US" sz="2000" dirty="0">
                <a:latin typeface="+mn-lt"/>
              </a:rPr>
              <a:t>Plan to expand the storage as the SDO mission matures</a:t>
            </a:r>
            <a:endParaRPr lang="en-GB" sz="20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GB" sz="2000" dirty="0" err="1">
                <a:latin typeface="+mn-lt"/>
              </a:rPr>
              <a:t>Algorythms</a:t>
            </a:r>
            <a:r>
              <a:rPr lang="en-GB" sz="2000" dirty="0">
                <a:latin typeface="+mn-lt"/>
              </a:rPr>
              <a:t> on prominence detection (</a:t>
            </a:r>
            <a:r>
              <a:rPr lang="en-GB" sz="2000" dirty="0" err="1">
                <a:latin typeface="+mn-lt"/>
              </a:rPr>
              <a:t>Labrosse</a:t>
            </a:r>
            <a:r>
              <a:rPr lang="en-GB" sz="2000" dirty="0">
                <a:latin typeface="+mn-lt"/>
              </a:rPr>
              <a:t> et al 2010)  and EUV dimming (</a:t>
            </a:r>
            <a:r>
              <a:rPr lang="en-GB" sz="2000" dirty="0" err="1">
                <a:latin typeface="+mn-lt"/>
              </a:rPr>
              <a:t>Bewsher</a:t>
            </a:r>
            <a:r>
              <a:rPr lang="en-GB" sz="2000" dirty="0">
                <a:latin typeface="+mn-lt"/>
              </a:rPr>
              <a:t> et al 2008)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GB" sz="2000" dirty="0">
                <a:latin typeface="+mn-lt"/>
              </a:rPr>
              <a:t>Science themes include thermal analysis of coronal loops, coronal oscillations, bright point studies, magnetic field reconstruction</a:t>
            </a:r>
            <a:r>
              <a:rPr lang="en-US" sz="200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5604" name="Picture 5" descr="uclan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714375"/>
            <a:ext cx="12858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COSPAR Assembly 19-23 July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2002</Words>
  <Application>Microsoft Office PowerPoint</Application>
  <PresentationFormat>On-screen Show (4:3)</PresentationFormat>
  <Paragraphs>469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Wingdings</vt:lpstr>
      <vt:lpstr>Calibri</vt:lpstr>
      <vt:lpstr>Tahoma</vt:lpstr>
      <vt:lpstr>Symbol</vt:lpstr>
      <vt:lpstr>Verdana</vt:lpstr>
      <vt:lpstr>Corbel</vt:lpstr>
      <vt:lpstr>Times New Roman</vt:lpstr>
      <vt:lpstr>Beam</vt:lpstr>
      <vt:lpstr>Beam</vt:lpstr>
      <vt:lpstr>Beam</vt:lpstr>
      <vt:lpstr>Beam</vt:lpstr>
      <vt:lpstr>Slide 1</vt:lpstr>
      <vt:lpstr>Motivations for European data centers</vt:lpstr>
      <vt:lpstr>The host institutes </vt:lpstr>
      <vt:lpstr>The AIA data flow</vt:lpstr>
      <vt:lpstr>ROB Data Center, Be</vt:lpstr>
      <vt:lpstr>Slide 6</vt:lpstr>
      <vt:lpstr>ROB Data Center</vt:lpstr>
      <vt:lpstr>University of Central Lancashire Data Center, UK</vt:lpstr>
      <vt:lpstr>UCLan: pipeline and science</vt:lpstr>
      <vt:lpstr>MEDOC Data Center at the Intitut d’Astrophysique Spatial, Fr</vt:lpstr>
      <vt:lpstr>IAS: Science Goals</vt:lpstr>
      <vt:lpstr>Slide 12</vt:lpstr>
      <vt:lpstr>Resources for collaboration between institutes</vt:lpstr>
      <vt:lpstr>Conclusion and future activities</vt:lpstr>
      <vt:lpstr>Mining SDO data in Europe</vt:lpstr>
      <vt:lpstr>ISSI team on ‘Mining and exploiting SDO data in Europe’</vt:lpstr>
      <vt:lpstr>The ‘Soldyneuro’ team</vt:lpstr>
      <vt:lpstr>Coordination in development of automated tools for detection of:</vt:lpstr>
      <vt:lpstr>Science questions</vt:lpstr>
      <vt:lpstr>Life Cycle of  Solar Image Processing</vt:lpstr>
      <vt:lpstr>How do photospheric features contributes to the TSI/SSI?</vt:lpstr>
      <vt:lpstr>Sunspot and faculae detection</vt:lpstr>
      <vt:lpstr>  Who are the precursors for flares?  </vt:lpstr>
      <vt:lpstr>Slide 24</vt:lpstr>
      <vt:lpstr>Slide 25</vt:lpstr>
      <vt:lpstr>Future prospects</vt:lpstr>
      <vt:lpstr>Backup slides</vt:lpstr>
      <vt:lpstr>ROB Data Center</vt:lpstr>
      <vt:lpstr>IAS: data mining  (I)</vt:lpstr>
      <vt:lpstr>IAS: data mining (II)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DISTRIBUTING AND MINING SDO DATA IN EUROPE</dc:title>
  <dc:creator>susanna</dc:creator>
  <cp:lastModifiedBy>verodelo</cp:lastModifiedBy>
  <cp:revision>229</cp:revision>
  <dcterms:created xsi:type="dcterms:W3CDTF">2010-07-05T13:55:20Z</dcterms:created>
  <dcterms:modified xsi:type="dcterms:W3CDTF">2010-09-20T10:20:01Z</dcterms:modified>
</cp:coreProperties>
</file>